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4"/>
    <p:restoredTop sz="94712"/>
  </p:normalViewPr>
  <p:slideViewPr>
    <p:cSldViewPr snapToGrid="0" snapToObjects="1">
      <p:cViewPr varScale="1">
        <p:scale>
          <a:sx n="102" d="100"/>
          <a:sy n="102" d="100"/>
        </p:scale>
        <p:origin x="21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FE0D63-83CB-4613-9046-BA30A5EBA2AD}"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82657E-D77D-4E19-9AD4-76A361D4A22F}"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D014FC-C657-48FD-B7A0-7EDC02A33F1D}"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883" indent="0" algn="ctr">
              <a:buNone/>
              <a:defRPr>
                <a:solidFill>
                  <a:schemeClr val="tx1">
                    <a:tint val="75000"/>
                  </a:schemeClr>
                </a:solidFill>
              </a:defRPr>
            </a:lvl2pPr>
            <a:lvl3pPr marL="1217850" indent="0" algn="ctr">
              <a:buNone/>
              <a:defRPr>
                <a:solidFill>
                  <a:schemeClr val="tx1">
                    <a:tint val="75000"/>
                  </a:schemeClr>
                </a:solidFill>
              </a:defRPr>
            </a:lvl3pPr>
            <a:lvl4pPr marL="1826760" indent="0" algn="ctr">
              <a:buNone/>
              <a:defRPr>
                <a:solidFill>
                  <a:schemeClr val="tx1">
                    <a:tint val="75000"/>
                  </a:schemeClr>
                </a:solidFill>
              </a:defRPr>
            </a:lvl4pPr>
            <a:lvl5pPr marL="2435698" indent="0" algn="ctr">
              <a:buNone/>
              <a:defRPr>
                <a:solidFill>
                  <a:schemeClr val="tx1">
                    <a:tint val="75000"/>
                  </a:schemeClr>
                </a:solidFill>
              </a:defRPr>
            </a:lvl5pPr>
            <a:lvl6pPr marL="3044580" indent="0" algn="ctr">
              <a:buNone/>
              <a:defRPr>
                <a:solidFill>
                  <a:schemeClr val="tx1">
                    <a:tint val="75000"/>
                  </a:schemeClr>
                </a:solidFill>
              </a:defRPr>
            </a:lvl6pPr>
            <a:lvl7pPr marL="3653463" indent="0" algn="ctr">
              <a:buNone/>
              <a:defRPr>
                <a:solidFill>
                  <a:schemeClr val="tx1">
                    <a:tint val="75000"/>
                  </a:schemeClr>
                </a:solidFill>
              </a:defRPr>
            </a:lvl7pPr>
            <a:lvl8pPr marL="4262400" indent="0" algn="ctr">
              <a:buNone/>
              <a:defRPr>
                <a:solidFill>
                  <a:schemeClr val="tx1">
                    <a:tint val="75000"/>
                  </a:schemeClr>
                </a:solidFill>
              </a:defRPr>
            </a:lvl8pPr>
            <a:lvl9pPr marL="487132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146679-B999-9F4B-B574-8935B169DB01}" type="datetimeFigureOut">
              <a:rPr lang="en-US">
                <a:solidFill>
                  <a:prstClr val="black">
                    <a:tint val="75000"/>
                  </a:prstClr>
                </a:solidFill>
              </a:rPr>
              <a:pPr/>
              <a:t>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1939A4-F427-6F4B-A93D-29EEF18E0839}" type="slidenum">
              <a:rPr lang="en-US">
                <a:solidFill>
                  <a:prstClr val="black">
                    <a:tint val="75000"/>
                  </a:prstClr>
                </a:solidFill>
              </a:rPr>
              <a:pPr/>
              <a:t>‹#›</a:t>
            </a:fld>
            <a:endParaRPr lang="en-US">
              <a:solidFill>
                <a:prstClr val="black">
                  <a:tint val="75000"/>
                </a:prstClr>
              </a:solidFill>
            </a:endParaRPr>
          </a:p>
        </p:txBody>
      </p:sp>
    </p:spTree>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579E5-0D44-4927-A61F-0003FF1C1959}"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9C88FC-315F-4D95-933C-901677E31338}"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658B1-594F-4EE5-98AD-72497AEDA7F4}"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620B26-29A3-4A30-96B3-2A679B64B033}"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9198B0-55EA-4973-8252-FDF530976720}"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5A2371-9FCD-4B36-AD87-7D8525B807FE}"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FC933-9CF5-4CDF-A288-7D221473760B}"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AB45A5-5416-4E8D-9C77-E072932B1A11}" type="slidenum">
              <a:rPr lang="en-US">
                <a:solidFill>
                  <a:srgbClr val="000000"/>
                </a:solidFill>
              </a:rPr>
              <a:pPr>
                <a:defRPr/>
              </a:pPr>
              <a:t>‹#›</a:t>
            </a:fld>
            <a:endParaRPr lang="en-US">
              <a:solidFill>
                <a:srgbClr val="000000"/>
              </a:solidFill>
            </a:endParaRPr>
          </a:p>
        </p:txBody>
      </p:sp>
    </p:spTree>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867" smtClean="0"/>
            </a:lvl1pPr>
          </a:lstStyle>
          <a:p>
            <a:pPr defTabSz="609585">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867" smtClean="0"/>
            </a:lvl1pPr>
          </a:lstStyle>
          <a:p>
            <a:pPr defTabSz="609585">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67" smtClean="0"/>
            </a:lvl1pPr>
          </a:lstStyle>
          <a:p>
            <a:pPr defTabSz="609585">
              <a:defRPr/>
            </a:pPr>
            <a:fld id="{4997DB59-6EF5-4754-AF11-CBE73A6836FA}" type="slidenum">
              <a:rPr lang="en-US" smtClean="0">
                <a:solidFill>
                  <a:srgbClr val="000000"/>
                </a:solidFill>
              </a:rPr>
              <a:pPr defTabSz="609585">
                <a:defRPr/>
              </a:pPr>
              <a:t>‹#›</a:t>
            </a:fld>
            <a:endParaRPr lang="en-US">
              <a:solidFill>
                <a:srgbClr val="000000"/>
              </a:solidFill>
            </a:endParaRPr>
          </a:p>
        </p:txBody>
      </p:sp>
    </p:spTree>
    <p:extLst>
      <p:ext uri="{BB962C8B-B14F-4D97-AF65-F5344CB8AC3E}">
        <p14:creationId xmlns:p14="http://schemas.microsoft.com/office/powerpoint/2010/main" val="2065772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cs typeface="Arial" charset="0"/>
        </a:defRPr>
      </a:lvl2pPr>
      <a:lvl3pPr algn="ctr" rtl="0" eaLnBrk="0" fontAlgn="base" hangingPunct="0">
        <a:spcBef>
          <a:spcPct val="0"/>
        </a:spcBef>
        <a:spcAft>
          <a:spcPct val="0"/>
        </a:spcAft>
        <a:defRPr sz="5867">
          <a:solidFill>
            <a:schemeClr val="tx2"/>
          </a:solidFill>
          <a:latin typeface="Arial" charset="0"/>
          <a:cs typeface="Arial" charset="0"/>
        </a:defRPr>
      </a:lvl3pPr>
      <a:lvl4pPr algn="ctr" rtl="0" eaLnBrk="0" fontAlgn="base" hangingPunct="0">
        <a:spcBef>
          <a:spcPct val="0"/>
        </a:spcBef>
        <a:spcAft>
          <a:spcPct val="0"/>
        </a:spcAft>
        <a:defRPr sz="5867">
          <a:solidFill>
            <a:schemeClr val="tx2"/>
          </a:solidFill>
          <a:latin typeface="Arial" charset="0"/>
          <a:cs typeface="Arial" charset="0"/>
        </a:defRPr>
      </a:lvl4pPr>
      <a:lvl5pPr algn="ctr" rtl="0" eaLnBrk="0" fontAlgn="base" hangingPunct="0">
        <a:spcBef>
          <a:spcPct val="0"/>
        </a:spcBef>
        <a:spcAft>
          <a:spcPct val="0"/>
        </a:spcAft>
        <a:defRPr sz="5867">
          <a:solidFill>
            <a:schemeClr val="tx2"/>
          </a:solidFill>
          <a:latin typeface="Arial" charset="0"/>
          <a:cs typeface="Arial" charset="0"/>
        </a:defRPr>
      </a:lvl5pPr>
      <a:lvl6pPr marL="609585" algn="ctr" rtl="0" fontAlgn="base">
        <a:spcBef>
          <a:spcPct val="0"/>
        </a:spcBef>
        <a:spcAft>
          <a:spcPct val="0"/>
        </a:spcAft>
        <a:defRPr sz="5867">
          <a:solidFill>
            <a:schemeClr val="tx2"/>
          </a:solidFill>
          <a:latin typeface="Arial" charset="0"/>
          <a:cs typeface="Arial" charset="0"/>
        </a:defRPr>
      </a:lvl6pPr>
      <a:lvl7pPr marL="1219170" algn="ctr" rtl="0" fontAlgn="base">
        <a:spcBef>
          <a:spcPct val="0"/>
        </a:spcBef>
        <a:spcAft>
          <a:spcPct val="0"/>
        </a:spcAft>
        <a:defRPr sz="5867">
          <a:solidFill>
            <a:schemeClr val="tx2"/>
          </a:solidFill>
          <a:latin typeface="Arial" charset="0"/>
          <a:cs typeface="Arial" charset="0"/>
        </a:defRPr>
      </a:lvl7pPr>
      <a:lvl8pPr marL="1828754" algn="ctr" rtl="0" fontAlgn="base">
        <a:spcBef>
          <a:spcPct val="0"/>
        </a:spcBef>
        <a:spcAft>
          <a:spcPct val="0"/>
        </a:spcAft>
        <a:defRPr sz="5867">
          <a:solidFill>
            <a:schemeClr val="tx2"/>
          </a:solidFill>
          <a:latin typeface="Arial" charset="0"/>
          <a:cs typeface="Arial" charset="0"/>
        </a:defRPr>
      </a:lvl8pPr>
      <a:lvl9pPr marL="2438339" algn="ctr" rtl="0" fontAlgn="base">
        <a:spcBef>
          <a:spcPct val="0"/>
        </a:spcBef>
        <a:spcAft>
          <a:spcPct val="0"/>
        </a:spcAft>
        <a:defRPr sz="5867">
          <a:solidFill>
            <a:schemeClr val="tx2"/>
          </a:solidFill>
          <a:latin typeface="Arial" charset="0"/>
          <a:cs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cs typeface="+mn-cs"/>
        </a:defRPr>
      </a:lvl2pPr>
      <a:lvl3pPr marL="1523962" indent="-304792" algn="l" rtl="0" eaLnBrk="0" fontAlgn="base" hangingPunct="0">
        <a:spcBef>
          <a:spcPct val="20000"/>
        </a:spcBef>
        <a:spcAft>
          <a:spcPct val="0"/>
        </a:spcAft>
        <a:buChar char="•"/>
        <a:defRPr sz="3200">
          <a:solidFill>
            <a:schemeClr val="tx1"/>
          </a:solidFill>
          <a:latin typeface="+mn-lt"/>
          <a:cs typeface="+mn-cs"/>
        </a:defRPr>
      </a:lvl3pPr>
      <a:lvl4pPr marL="2133547" indent="-304792" algn="l" rtl="0" eaLnBrk="0" fontAlgn="base" hangingPunct="0">
        <a:spcBef>
          <a:spcPct val="20000"/>
        </a:spcBef>
        <a:spcAft>
          <a:spcPct val="0"/>
        </a:spcAft>
        <a:buChar char="–"/>
        <a:defRPr sz="2667">
          <a:solidFill>
            <a:schemeClr val="tx1"/>
          </a:solidFill>
          <a:latin typeface="+mn-lt"/>
          <a:cs typeface="+mn-cs"/>
        </a:defRPr>
      </a:lvl4pPr>
      <a:lvl5pPr marL="2743131" indent="-304792" algn="l" rtl="0" eaLnBrk="0" fontAlgn="base" hangingPunct="0">
        <a:spcBef>
          <a:spcPct val="20000"/>
        </a:spcBef>
        <a:spcAft>
          <a:spcPct val="0"/>
        </a:spcAft>
        <a:buChar char="»"/>
        <a:defRPr sz="2667">
          <a:solidFill>
            <a:schemeClr val="tx1"/>
          </a:solidFill>
          <a:latin typeface="+mn-lt"/>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05" tIns="60902" rIns="121805" bIns="60902"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21805" tIns="60902" rIns="121805" bIns="609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05" tIns="60902" rIns="121805" bIns="60902" rtlCol="0" anchor="ctr"/>
          <a:lstStyle>
            <a:lvl1pPr algn="l" defTabSz="608899">
              <a:defRPr sz="1600">
                <a:solidFill>
                  <a:schemeClr val="tx1">
                    <a:tint val="75000"/>
                  </a:schemeClr>
                </a:solidFill>
              </a:defRPr>
            </a:lvl1pPr>
          </a:lstStyle>
          <a:p>
            <a:fld id="{D01FB56E-9387-9848-ABB7-408770C39AFA}" type="datetimeFigureOut">
              <a:rPr lang="en-US" smtClean="0">
                <a:solidFill>
                  <a:srgbClr val="04617B">
                    <a:shade val="90000"/>
                  </a:srgbClr>
                </a:solidFill>
              </a:rPr>
              <a:pPr/>
              <a:t>2/1/18</a:t>
            </a:fld>
            <a:endParaRPr lang="en-US" dirty="0">
              <a:solidFill>
                <a:srgbClr val="04617B">
                  <a:shade val="90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805" tIns="60902" rIns="121805" bIns="60902" rtlCol="0" anchor="ctr"/>
          <a:lstStyle>
            <a:lvl1pPr algn="ctr" defTabSz="608899">
              <a:defRPr sz="1600">
                <a:solidFill>
                  <a:schemeClr val="tx1">
                    <a:tint val="75000"/>
                  </a:schemeClr>
                </a:solidFill>
              </a:defRPr>
            </a:lvl1pPr>
          </a:lstStyle>
          <a:p>
            <a:endParaRPr lang="en-US" dirty="0">
              <a:solidFill>
                <a:srgbClr val="04617B">
                  <a:shade val="90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805" tIns="60902" rIns="121805" bIns="60902" rtlCol="0" anchor="ctr"/>
          <a:lstStyle>
            <a:lvl1pPr algn="r" defTabSz="608899">
              <a:defRPr sz="1600">
                <a:solidFill>
                  <a:schemeClr val="tx1">
                    <a:tint val="75000"/>
                  </a:schemeClr>
                </a:solidFill>
              </a:defRPr>
            </a:lvl1pPr>
          </a:lstStyle>
          <a:p>
            <a:fld id="{5FE181BB-70B8-C846-B7A4-861AD59D7D74}"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38462358"/>
      </p:ext>
    </p:extLst>
  </p:cSld>
  <p:clrMap bg1="lt1" tx1="dk1" bg2="lt2" tx2="dk2" accent1="accent1" accent2="accent2" accent3="accent3" accent4="accent4" accent5="accent5" accent6="accent6" hlink="hlink" folHlink="folHlink"/>
  <p:sldLayoutIdLst>
    <p:sldLayoutId id="2147483673" r:id="rId1"/>
  </p:sldLayoutIdLst>
  <p:transition spd="slow">
    <p:fade/>
  </p:transition>
  <p:txStyles>
    <p:titleStyle>
      <a:lvl1pPr algn="ctr" defTabSz="608899" rtl="0" eaLnBrk="1" latinLnBrk="0" hangingPunct="1">
        <a:spcBef>
          <a:spcPct val="0"/>
        </a:spcBef>
        <a:buNone/>
        <a:defRPr sz="5900" kern="1200">
          <a:solidFill>
            <a:schemeClr val="tx1"/>
          </a:solidFill>
          <a:latin typeface="+mj-lt"/>
          <a:ea typeface="+mj-ea"/>
          <a:cs typeface="+mj-cs"/>
        </a:defRPr>
      </a:lvl1pPr>
    </p:titleStyle>
    <p:bodyStyle>
      <a:lvl1pPr marL="456675" indent="-456675" algn="l" defTabSz="608899" rtl="0" eaLnBrk="1" latinLnBrk="0" hangingPunct="1">
        <a:spcBef>
          <a:spcPct val="20000"/>
        </a:spcBef>
        <a:buFont typeface="Arial"/>
        <a:buChar char="•"/>
        <a:defRPr sz="4300" kern="1200">
          <a:solidFill>
            <a:schemeClr val="tx1"/>
          </a:solidFill>
          <a:latin typeface="+mn-lt"/>
          <a:ea typeface="+mn-ea"/>
          <a:cs typeface="+mn-cs"/>
        </a:defRPr>
      </a:lvl1pPr>
      <a:lvl2pPr marL="989542" indent="-380589" algn="l" defTabSz="608899" rtl="0" eaLnBrk="1" latinLnBrk="0" hangingPunct="1">
        <a:spcBef>
          <a:spcPct val="20000"/>
        </a:spcBef>
        <a:buFont typeface="Arial"/>
        <a:buChar char="–"/>
        <a:defRPr sz="3700" kern="1200">
          <a:solidFill>
            <a:schemeClr val="tx1"/>
          </a:solidFill>
          <a:latin typeface="+mn-lt"/>
          <a:ea typeface="+mn-ea"/>
          <a:cs typeface="+mn-cs"/>
        </a:defRPr>
      </a:lvl2pPr>
      <a:lvl3pPr marL="1522329" indent="-304448" algn="l" defTabSz="608899" rtl="0" eaLnBrk="1" latinLnBrk="0" hangingPunct="1">
        <a:spcBef>
          <a:spcPct val="20000"/>
        </a:spcBef>
        <a:buFont typeface="Arial"/>
        <a:buChar char="•"/>
        <a:defRPr sz="3200" kern="1200">
          <a:solidFill>
            <a:schemeClr val="tx1"/>
          </a:solidFill>
          <a:latin typeface="+mn-lt"/>
          <a:ea typeface="+mn-ea"/>
          <a:cs typeface="+mn-cs"/>
        </a:defRPr>
      </a:lvl3pPr>
      <a:lvl4pPr marL="2131253" indent="-304448" algn="l" defTabSz="608899" rtl="0" eaLnBrk="1" latinLnBrk="0" hangingPunct="1">
        <a:spcBef>
          <a:spcPct val="20000"/>
        </a:spcBef>
        <a:buFont typeface="Arial"/>
        <a:buChar char="–"/>
        <a:defRPr sz="2700" kern="1200">
          <a:solidFill>
            <a:schemeClr val="tx1"/>
          </a:solidFill>
          <a:latin typeface="+mn-lt"/>
          <a:ea typeface="+mn-ea"/>
          <a:cs typeface="+mn-cs"/>
        </a:defRPr>
      </a:lvl4pPr>
      <a:lvl5pPr marL="2740206" indent="-304448" algn="l" defTabSz="608899" rtl="0" eaLnBrk="1" latinLnBrk="0" hangingPunct="1">
        <a:spcBef>
          <a:spcPct val="20000"/>
        </a:spcBef>
        <a:buFont typeface="Arial"/>
        <a:buChar char="»"/>
        <a:defRPr sz="2700" kern="1200">
          <a:solidFill>
            <a:schemeClr val="tx1"/>
          </a:solidFill>
          <a:latin typeface="+mn-lt"/>
          <a:ea typeface="+mn-ea"/>
          <a:cs typeface="+mn-cs"/>
        </a:defRPr>
      </a:lvl5pPr>
      <a:lvl6pPr marL="3349104" indent="-304448" algn="l" defTabSz="608899" rtl="0" eaLnBrk="1" latinLnBrk="0" hangingPunct="1">
        <a:spcBef>
          <a:spcPct val="20000"/>
        </a:spcBef>
        <a:buFont typeface="Arial"/>
        <a:buChar char="•"/>
        <a:defRPr sz="2700" kern="1200">
          <a:solidFill>
            <a:schemeClr val="tx1"/>
          </a:solidFill>
          <a:latin typeface="+mn-lt"/>
          <a:ea typeface="+mn-ea"/>
          <a:cs typeface="+mn-cs"/>
        </a:defRPr>
      </a:lvl6pPr>
      <a:lvl7pPr marL="3958058" indent="-304448" algn="l" defTabSz="608899" rtl="0" eaLnBrk="1" latinLnBrk="0" hangingPunct="1">
        <a:spcBef>
          <a:spcPct val="20000"/>
        </a:spcBef>
        <a:buFont typeface="Arial"/>
        <a:buChar char="•"/>
        <a:defRPr sz="2700" kern="1200">
          <a:solidFill>
            <a:schemeClr val="tx1"/>
          </a:solidFill>
          <a:latin typeface="+mn-lt"/>
          <a:ea typeface="+mn-ea"/>
          <a:cs typeface="+mn-cs"/>
        </a:defRPr>
      </a:lvl7pPr>
      <a:lvl8pPr marL="4566984" indent="-304448" algn="l" defTabSz="608899" rtl="0" eaLnBrk="1" latinLnBrk="0" hangingPunct="1">
        <a:spcBef>
          <a:spcPct val="20000"/>
        </a:spcBef>
        <a:buFont typeface="Arial"/>
        <a:buChar char="•"/>
        <a:defRPr sz="2700" kern="1200">
          <a:solidFill>
            <a:schemeClr val="tx1"/>
          </a:solidFill>
          <a:latin typeface="+mn-lt"/>
          <a:ea typeface="+mn-ea"/>
          <a:cs typeface="+mn-cs"/>
        </a:defRPr>
      </a:lvl8pPr>
      <a:lvl9pPr marL="5175909" indent="-304448" algn="l" defTabSz="60889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899" rtl="0" eaLnBrk="1" latinLnBrk="0" hangingPunct="1">
        <a:defRPr sz="2400" kern="1200">
          <a:solidFill>
            <a:schemeClr val="tx1"/>
          </a:solidFill>
          <a:latin typeface="+mn-lt"/>
          <a:ea typeface="+mn-ea"/>
          <a:cs typeface="+mn-cs"/>
        </a:defRPr>
      </a:lvl1pPr>
      <a:lvl2pPr marL="608899" algn="l" defTabSz="608899" rtl="0" eaLnBrk="1" latinLnBrk="0" hangingPunct="1">
        <a:defRPr sz="2400" kern="1200">
          <a:solidFill>
            <a:schemeClr val="tx1"/>
          </a:solidFill>
          <a:latin typeface="+mn-lt"/>
          <a:ea typeface="+mn-ea"/>
          <a:cs typeface="+mn-cs"/>
        </a:defRPr>
      </a:lvl2pPr>
      <a:lvl3pPr marL="1217880" algn="l" defTabSz="608899" rtl="0" eaLnBrk="1" latinLnBrk="0" hangingPunct="1">
        <a:defRPr sz="2400" kern="1200">
          <a:solidFill>
            <a:schemeClr val="tx1"/>
          </a:solidFill>
          <a:latin typeface="+mn-lt"/>
          <a:ea typeface="+mn-ea"/>
          <a:cs typeface="+mn-cs"/>
        </a:defRPr>
      </a:lvl3pPr>
      <a:lvl4pPr marL="1826805" algn="l" defTabSz="608899" rtl="0" eaLnBrk="1" latinLnBrk="0" hangingPunct="1">
        <a:defRPr sz="2400" kern="1200">
          <a:solidFill>
            <a:schemeClr val="tx1"/>
          </a:solidFill>
          <a:latin typeface="+mn-lt"/>
          <a:ea typeface="+mn-ea"/>
          <a:cs typeface="+mn-cs"/>
        </a:defRPr>
      </a:lvl4pPr>
      <a:lvl5pPr marL="2435758" algn="l" defTabSz="608899" rtl="0" eaLnBrk="1" latinLnBrk="0" hangingPunct="1">
        <a:defRPr sz="2400" kern="1200">
          <a:solidFill>
            <a:schemeClr val="tx1"/>
          </a:solidFill>
          <a:latin typeface="+mn-lt"/>
          <a:ea typeface="+mn-ea"/>
          <a:cs typeface="+mn-cs"/>
        </a:defRPr>
      </a:lvl5pPr>
      <a:lvl6pPr marL="3044656" algn="l" defTabSz="608899" rtl="0" eaLnBrk="1" latinLnBrk="0" hangingPunct="1">
        <a:defRPr sz="2400" kern="1200">
          <a:solidFill>
            <a:schemeClr val="tx1"/>
          </a:solidFill>
          <a:latin typeface="+mn-lt"/>
          <a:ea typeface="+mn-ea"/>
          <a:cs typeface="+mn-cs"/>
        </a:defRPr>
      </a:lvl6pPr>
      <a:lvl7pPr marL="3653555" algn="l" defTabSz="608899" rtl="0" eaLnBrk="1" latinLnBrk="0" hangingPunct="1">
        <a:defRPr sz="2400" kern="1200">
          <a:solidFill>
            <a:schemeClr val="tx1"/>
          </a:solidFill>
          <a:latin typeface="+mn-lt"/>
          <a:ea typeface="+mn-ea"/>
          <a:cs typeface="+mn-cs"/>
        </a:defRPr>
      </a:lvl7pPr>
      <a:lvl8pPr marL="4262507" algn="l" defTabSz="608899" rtl="0" eaLnBrk="1" latinLnBrk="0" hangingPunct="1">
        <a:defRPr sz="2400" kern="1200">
          <a:solidFill>
            <a:schemeClr val="tx1"/>
          </a:solidFill>
          <a:latin typeface="+mn-lt"/>
          <a:ea typeface="+mn-ea"/>
          <a:cs typeface="+mn-cs"/>
        </a:defRPr>
      </a:lvl8pPr>
      <a:lvl9pPr marL="4871442" algn="l" defTabSz="60889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581" t="16756" r="2768" b="10557"/>
          <a:stretch/>
        </p:blipFill>
        <p:spPr>
          <a:xfrm>
            <a:off x="0" y="-25400"/>
            <a:ext cx="12192000" cy="6908800"/>
          </a:xfrm>
          <a:prstGeom prst="rect">
            <a:avLst/>
          </a:prstGeom>
        </p:spPr>
      </p:pic>
      <p:sp>
        <p:nvSpPr>
          <p:cNvPr id="5" name="Rectangle 19"/>
          <p:cNvSpPr>
            <a:spLocks noGrp="1" noChangeArrowheads="1"/>
          </p:cNvSpPr>
          <p:nvPr>
            <p:ph type="ctrTitle"/>
          </p:nvPr>
        </p:nvSpPr>
        <p:spPr>
          <a:xfrm>
            <a:off x="939713" y="3178535"/>
            <a:ext cx="10363200" cy="1625600"/>
          </a:xfrm>
          <a:effectLst>
            <a:outerShdw dist="35921" dir="2700000" algn="ctr" rotWithShape="0">
              <a:schemeClr val="tx1"/>
            </a:outerShdw>
          </a:effectLst>
        </p:spPr>
        <p:txBody>
          <a:bodyPr/>
          <a:lstStyle/>
          <a:p>
            <a:pPr eaLnBrk="1" hangingPunct="1">
              <a:defRPr/>
            </a:pPr>
            <a:r>
              <a:rPr lang="en-US" sz="5333" b="1" dirty="0">
                <a:solidFill>
                  <a:schemeClr val="bg1"/>
                </a:solidFill>
                <a:latin typeface="Calibri" charset="0"/>
                <a:ea typeface="Calibri" charset="0"/>
                <a:cs typeface="Calibri" charset="0"/>
              </a:rPr>
              <a:t>A Passion For the Lost</a:t>
            </a:r>
            <a:r>
              <a:rPr lang="en-US" sz="4800" b="1" dirty="0">
                <a:solidFill>
                  <a:schemeClr val="bg1"/>
                </a:solidFill>
                <a:latin typeface="Calibri" charset="0"/>
                <a:ea typeface="Calibri" charset="0"/>
                <a:cs typeface="Calibri" charset="0"/>
              </a:rPr>
              <a:t/>
            </a:r>
            <a:br>
              <a:rPr lang="en-US" sz="4800" b="1" dirty="0">
                <a:solidFill>
                  <a:schemeClr val="bg1"/>
                </a:solidFill>
                <a:latin typeface="Calibri" charset="0"/>
                <a:ea typeface="Calibri" charset="0"/>
                <a:cs typeface="Calibri" charset="0"/>
              </a:rPr>
            </a:br>
            <a:r>
              <a:rPr lang="en-US" sz="4800" b="1" dirty="0">
                <a:solidFill>
                  <a:schemeClr val="bg1"/>
                </a:solidFill>
                <a:latin typeface="Calibri" charset="0"/>
                <a:ea typeface="Calibri" charset="0"/>
                <a:cs typeface="Calibri" charset="0"/>
              </a:rPr>
              <a:t>Romans 10:1-15</a:t>
            </a:r>
          </a:p>
        </p:txBody>
      </p:sp>
      <p:sp>
        <p:nvSpPr>
          <p:cNvPr id="6" name="Rectangle 17"/>
          <p:cNvSpPr>
            <a:spLocks noGrp="1" noChangeArrowheads="1"/>
          </p:cNvSpPr>
          <p:nvPr>
            <p:ph type="subTitle" idx="1"/>
          </p:nvPr>
        </p:nvSpPr>
        <p:spPr>
          <a:xfrm>
            <a:off x="1727200" y="5184776"/>
            <a:ext cx="9042400" cy="1495425"/>
          </a:xfrm>
          <a:effectLst>
            <a:outerShdw dist="35921" dir="2700000" algn="ctr" rotWithShape="0">
              <a:schemeClr val="tx1"/>
            </a:outerShdw>
          </a:effectLst>
        </p:spPr>
        <p:txBody>
          <a:bodyPr/>
          <a:lstStyle/>
          <a:p>
            <a:pPr eaLnBrk="1" hangingPunct="1">
              <a:defRPr/>
            </a:pPr>
            <a:r>
              <a:rPr lang="en-US" b="1" dirty="0">
                <a:solidFill>
                  <a:schemeClr val="bg1"/>
                </a:solidFill>
                <a:latin typeface="Calibri" charset="0"/>
                <a:ea typeface="Calibri" charset="0"/>
                <a:cs typeface="Calibri" charset="0"/>
              </a:rPr>
              <a:t>Bethel Community Church</a:t>
            </a:r>
          </a:p>
          <a:p>
            <a:pPr eaLnBrk="1" hangingPunct="1">
              <a:defRPr/>
            </a:pPr>
            <a:r>
              <a:rPr lang="en-US" sz="2667" b="1" i="1" dirty="0">
                <a:solidFill>
                  <a:schemeClr val="bg1"/>
                </a:solidFill>
                <a:latin typeface="Calibri" charset="0"/>
                <a:ea typeface="Calibri" charset="0"/>
                <a:cs typeface="Calibri" charset="0"/>
              </a:rPr>
              <a:t>Dr. Paul Jorden, Associate Pastor</a:t>
            </a:r>
          </a:p>
        </p:txBody>
      </p:sp>
    </p:spTree>
    <p:extLst>
      <p:ext uri="{BB962C8B-B14F-4D97-AF65-F5344CB8AC3E}">
        <p14:creationId xmlns:p14="http://schemas.microsoft.com/office/powerpoint/2010/main" val="106685782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4524700"/>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B. The Apostle Paul explains why people are </a:t>
            </a:r>
            <a:r>
              <a:rPr lang="en-US" sz="3467" b="1" u="sng" dirty="0">
                <a:solidFill>
                  <a:srgbClr val="1F497D">
                    <a:lumMod val="20000"/>
                    <a:lumOff val="80000"/>
                  </a:srgbClr>
                </a:solidFill>
              </a:rPr>
              <a:t>lost</a:t>
            </a:r>
            <a:r>
              <a:rPr lang="en-US" sz="3467" b="1" dirty="0">
                <a:solidFill>
                  <a:prstClr val="white"/>
                </a:solidFill>
              </a:rPr>
              <a:t>.</a:t>
            </a:r>
          </a:p>
          <a:p>
            <a:pPr defTabSz="913425">
              <a:defRPr/>
            </a:pPr>
            <a:r>
              <a:rPr lang="en-US" sz="3467" b="1" dirty="0">
                <a:solidFill>
                  <a:prstClr val="white"/>
                </a:solidFill>
              </a:rPr>
              <a:t>- Religion without a </a:t>
            </a:r>
            <a:r>
              <a:rPr lang="en-US" sz="3467" b="1" u="sng" dirty="0">
                <a:solidFill>
                  <a:srgbClr val="1F497D">
                    <a:lumMod val="20000"/>
                    <a:lumOff val="80000"/>
                  </a:srgbClr>
                </a:solidFill>
              </a:rPr>
              <a:t>relationship</a:t>
            </a:r>
            <a:r>
              <a:rPr lang="en-US" sz="3467" b="1" dirty="0">
                <a:solidFill>
                  <a:prstClr val="white"/>
                </a:solidFill>
              </a:rPr>
              <a:t> does not impress God.</a:t>
            </a:r>
          </a:p>
          <a:p>
            <a:pPr defTabSz="913425">
              <a:defRPr/>
            </a:pPr>
            <a:r>
              <a:rPr lang="en-US" sz="3467" b="1" i="1" dirty="0">
                <a:solidFill>
                  <a:srgbClr val="F79646">
                    <a:lumMod val="20000"/>
                    <a:lumOff val="80000"/>
                  </a:srgbClr>
                </a:solidFill>
              </a:rPr>
              <a:t>3 For, being ignorant of the righteousness of God, and </a:t>
            </a:r>
            <a:r>
              <a:rPr lang="en-US" sz="3467" b="1" i="1" u="sng" dirty="0">
                <a:solidFill>
                  <a:srgbClr val="F79646">
                    <a:lumMod val="20000"/>
                    <a:lumOff val="80000"/>
                  </a:srgbClr>
                </a:solidFill>
              </a:rPr>
              <a:t>seeking to establish their own</a:t>
            </a:r>
            <a:r>
              <a:rPr lang="en-US" sz="3467" b="1" i="1" dirty="0">
                <a:solidFill>
                  <a:srgbClr val="F79646">
                    <a:lumMod val="20000"/>
                    <a:lumOff val="80000"/>
                  </a:srgbClr>
                </a:solidFill>
              </a:rPr>
              <a:t>, they did not submit to God's righteousness… 21 But of Israel he says, “All day long I have held out my hands to a </a:t>
            </a:r>
            <a:r>
              <a:rPr lang="en-US" sz="3467" b="1" i="1" u="sng" dirty="0">
                <a:solidFill>
                  <a:srgbClr val="F79646">
                    <a:lumMod val="20000"/>
                    <a:lumOff val="80000"/>
                  </a:srgbClr>
                </a:solidFill>
              </a:rPr>
              <a:t>disobedient and contrary people</a:t>
            </a:r>
            <a:r>
              <a:rPr lang="en-US" sz="3467" b="1" i="1" dirty="0">
                <a:solidFill>
                  <a:srgbClr val="F79646">
                    <a:lumMod val="20000"/>
                    <a:lumOff val="80000"/>
                  </a:srgbClr>
                </a:solidFill>
              </a:rPr>
              <a:t>.”</a:t>
            </a:r>
          </a:p>
        </p:txBody>
      </p:sp>
    </p:spTree>
    <p:extLst>
      <p:ext uri="{BB962C8B-B14F-4D97-AF65-F5344CB8AC3E}">
        <p14:creationId xmlns:p14="http://schemas.microsoft.com/office/powerpoint/2010/main" val="294198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5">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p:cTn id="1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5058244"/>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B. The Apostle Paul explains why people are </a:t>
            </a:r>
            <a:r>
              <a:rPr lang="en-US" sz="3467" b="1" u="sng" dirty="0">
                <a:solidFill>
                  <a:srgbClr val="1F497D">
                    <a:lumMod val="20000"/>
                    <a:lumOff val="80000"/>
                  </a:srgbClr>
                </a:solidFill>
              </a:rPr>
              <a:t>lost</a:t>
            </a:r>
            <a:r>
              <a:rPr lang="en-US" sz="3467" b="1" dirty="0">
                <a:solidFill>
                  <a:prstClr val="white"/>
                </a:solidFill>
              </a:rPr>
              <a:t>.</a:t>
            </a:r>
          </a:p>
          <a:p>
            <a:pPr defTabSz="913425">
              <a:defRPr/>
            </a:pPr>
            <a:r>
              <a:rPr lang="en-US" sz="3467" b="1" dirty="0">
                <a:solidFill>
                  <a:prstClr val="white"/>
                </a:solidFill>
              </a:rPr>
              <a:t>- Religion without a </a:t>
            </a:r>
            <a:r>
              <a:rPr lang="en-US" sz="3467" b="1" u="sng" dirty="0">
                <a:solidFill>
                  <a:srgbClr val="1F497D">
                    <a:lumMod val="20000"/>
                    <a:lumOff val="80000"/>
                  </a:srgbClr>
                </a:solidFill>
              </a:rPr>
              <a:t>relationship</a:t>
            </a:r>
            <a:r>
              <a:rPr lang="en-US" sz="3467" b="1" dirty="0">
                <a:solidFill>
                  <a:prstClr val="white"/>
                </a:solidFill>
              </a:rPr>
              <a:t> does not impress God.</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Philippians 3:8-9 Indeed, I count everything as loss </a:t>
            </a:r>
            <a:r>
              <a:rPr lang="en-US" sz="3467" b="1" i="1" u="sng" dirty="0">
                <a:solidFill>
                  <a:srgbClr val="F79646">
                    <a:lumMod val="20000"/>
                    <a:lumOff val="80000"/>
                  </a:srgbClr>
                </a:solidFill>
              </a:rPr>
              <a:t>because of the surpassing worth of knowing Christ Jesus my Lord</a:t>
            </a:r>
            <a:r>
              <a:rPr lang="en-US" sz="3467" b="1" i="1" dirty="0">
                <a:solidFill>
                  <a:srgbClr val="F79646">
                    <a:lumMod val="20000"/>
                    <a:lumOff val="80000"/>
                  </a:srgbClr>
                </a:solidFill>
              </a:rPr>
              <a:t>. For his sake I have suffered the loss of all things and count them as rubbish, in order that I may gain Christ -</a:t>
            </a:r>
          </a:p>
        </p:txBody>
      </p:sp>
    </p:spTree>
    <p:extLst>
      <p:ext uri="{BB962C8B-B14F-4D97-AF65-F5344CB8AC3E}">
        <p14:creationId xmlns:p14="http://schemas.microsoft.com/office/powerpoint/2010/main" val="1088363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4524700"/>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B. The Apostle Paul explains why people are </a:t>
            </a:r>
            <a:r>
              <a:rPr lang="en-US" sz="3467" b="1" u="sng" dirty="0">
                <a:solidFill>
                  <a:srgbClr val="1F497D">
                    <a:lumMod val="20000"/>
                    <a:lumOff val="80000"/>
                  </a:srgbClr>
                </a:solidFill>
              </a:rPr>
              <a:t>lost</a:t>
            </a:r>
            <a:r>
              <a:rPr lang="en-US" sz="3467" b="1" dirty="0">
                <a:solidFill>
                  <a:prstClr val="white"/>
                </a:solidFill>
              </a:rPr>
              <a:t>.</a:t>
            </a:r>
          </a:p>
          <a:p>
            <a:pPr defTabSz="913425">
              <a:defRPr/>
            </a:pPr>
            <a:r>
              <a:rPr lang="en-US" sz="3467" b="1" dirty="0">
                <a:solidFill>
                  <a:prstClr val="white"/>
                </a:solidFill>
              </a:rPr>
              <a:t>- Religion without a </a:t>
            </a:r>
            <a:r>
              <a:rPr lang="en-US" sz="3467" b="1" u="sng" dirty="0">
                <a:solidFill>
                  <a:srgbClr val="1F497D">
                    <a:lumMod val="20000"/>
                    <a:lumOff val="80000"/>
                  </a:srgbClr>
                </a:solidFill>
              </a:rPr>
              <a:t>relationship</a:t>
            </a:r>
            <a:r>
              <a:rPr lang="en-US" sz="3467" b="1" dirty="0">
                <a:solidFill>
                  <a:prstClr val="white"/>
                </a:solidFill>
              </a:rPr>
              <a:t> does not impress God.</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9 and be found in him, not having a righteousness of my own that comes from the law, but that which comes through faith in Christ, </a:t>
            </a:r>
            <a:r>
              <a:rPr lang="en-US" sz="3467" b="1" i="1" u="sng" dirty="0">
                <a:solidFill>
                  <a:srgbClr val="F79646">
                    <a:lumMod val="20000"/>
                    <a:lumOff val="80000"/>
                  </a:srgbClr>
                </a:solidFill>
              </a:rPr>
              <a:t>the righteousness from God that depends on faith</a:t>
            </a:r>
            <a:endParaRPr lang="en-US" sz="3467" b="1" i="1" dirty="0">
              <a:solidFill>
                <a:srgbClr val="F79646">
                  <a:lumMod val="20000"/>
                  <a:lumOff val="80000"/>
                </a:srgbClr>
              </a:solidFill>
            </a:endParaRPr>
          </a:p>
        </p:txBody>
      </p:sp>
    </p:spTree>
    <p:extLst>
      <p:ext uri="{BB962C8B-B14F-4D97-AF65-F5344CB8AC3E}">
        <p14:creationId xmlns:p14="http://schemas.microsoft.com/office/powerpoint/2010/main" val="2007845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4524700"/>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B. The Apostle Paul explains why people are </a:t>
            </a:r>
            <a:r>
              <a:rPr lang="en-US" sz="3467" b="1" u="sng" dirty="0">
                <a:solidFill>
                  <a:srgbClr val="1F497D">
                    <a:lumMod val="20000"/>
                    <a:lumOff val="80000"/>
                  </a:srgbClr>
                </a:solidFill>
              </a:rPr>
              <a:t>lost</a:t>
            </a:r>
            <a:r>
              <a:rPr lang="en-US" sz="3467" b="1" dirty="0">
                <a:solidFill>
                  <a:prstClr val="white"/>
                </a:solidFill>
              </a:rPr>
              <a:t>.</a:t>
            </a:r>
          </a:p>
          <a:p>
            <a:pPr defTabSz="913425">
              <a:defRPr/>
            </a:pPr>
            <a:r>
              <a:rPr lang="en-US" sz="3467" b="1" dirty="0">
                <a:solidFill>
                  <a:prstClr val="white"/>
                </a:solidFill>
              </a:rPr>
              <a:t>- Goodness without </a:t>
            </a:r>
            <a:r>
              <a:rPr lang="en-US" sz="3467" b="1" u="sng" dirty="0">
                <a:solidFill>
                  <a:srgbClr val="1F497D">
                    <a:lumMod val="20000"/>
                    <a:lumOff val="80000"/>
                  </a:srgbClr>
                </a:solidFill>
              </a:rPr>
              <a:t>godliness</a:t>
            </a:r>
            <a:r>
              <a:rPr lang="en-US" sz="3467" b="1" dirty="0">
                <a:solidFill>
                  <a:prstClr val="white"/>
                </a:solidFill>
              </a:rPr>
              <a:t> is worthless.</a:t>
            </a:r>
          </a:p>
          <a:p>
            <a:pPr defTabSz="913425">
              <a:defRPr/>
            </a:pPr>
            <a:r>
              <a:rPr lang="en-US" sz="3467" b="1" i="1" dirty="0">
                <a:solidFill>
                  <a:srgbClr val="F79646">
                    <a:lumMod val="20000"/>
                    <a:lumOff val="80000"/>
                  </a:srgbClr>
                </a:solidFill>
              </a:rPr>
              <a:t>4 For </a:t>
            </a:r>
            <a:r>
              <a:rPr lang="en-US" sz="3467" b="1" i="1" u="sng" dirty="0">
                <a:solidFill>
                  <a:srgbClr val="F79646">
                    <a:lumMod val="20000"/>
                    <a:lumOff val="80000"/>
                  </a:srgbClr>
                </a:solidFill>
              </a:rPr>
              <a:t>Christ is the end of the law</a:t>
            </a:r>
            <a:r>
              <a:rPr lang="en-US" sz="3467" b="1" i="1" dirty="0">
                <a:solidFill>
                  <a:srgbClr val="F79646">
                    <a:lumMod val="20000"/>
                    <a:lumOff val="80000"/>
                  </a:srgbClr>
                </a:solidFill>
              </a:rPr>
              <a:t> for righteousness to everyone who believes. 5 For Moses writes about the righteousness that is based on the law, that the person who does the commandments shall live by them.</a:t>
            </a:r>
          </a:p>
        </p:txBody>
      </p:sp>
    </p:spTree>
    <p:extLst>
      <p:ext uri="{BB962C8B-B14F-4D97-AF65-F5344CB8AC3E}">
        <p14:creationId xmlns:p14="http://schemas.microsoft.com/office/powerpoint/2010/main" val="30468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5">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p:cTn id="1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3991157"/>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B. The Apostle Paul explains why people are </a:t>
            </a:r>
            <a:r>
              <a:rPr lang="en-US" sz="3467" b="1" u="sng" dirty="0">
                <a:solidFill>
                  <a:srgbClr val="1F497D">
                    <a:lumMod val="20000"/>
                    <a:lumOff val="80000"/>
                  </a:srgbClr>
                </a:solidFill>
              </a:rPr>
              <a:t>lost</a:t>
            </a:r>
            <a:r>
              <a:rPr lang="en-US" sz="3467" b="1" dirty="0">
                <a:solidFill>
                  <a:prstClr val="white"/>
                </a:solidFill>
              </a:rPr>
              <a:t>.</a:t>
            </a:r>
          </a:p>
          <a:p>
            <a:pPr defTabSz="913425">
              <a:defRPr/>
            </a:pPr>
            <a:r>
              <a:rPr lang="en-US" sz="3467" b="1" dirty="0">
                <a:solidFill>
                  <a:prstClr val="white"/>
                </a:solidFill>
              </a:rPr>
              <a:t>- Goodness without </a:t>
            </a:r>
            <a:r>
              <a:rPr lang="en-US" sz="3467" b="1" u="sng" dirty="0">
                <a:solidFill>
                  <a:srgbClr val="1F497D">
                    <a:lumMod val="20000"/>
                    <a:lumOff val="80000"/>
                  </a:srgbClr>
                </a:solidFill>
              </a:rPr>
              <a:t>godliness</a:t>
            </a:r>
            <a:r>
              <a:rPr lang="en-US" sz="3467" b="1" dirty="0">
                <a:solidFill>
                  <a:prstClr val="white"/>
                </a:solidFill>
              </a:rPr>
              <a:t> is worthless.</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Matthew 5:17 “Do not think that I have come to abolish the Law or the Prophets; I have not come to abolish them </a:t>
            </a:r>
            <a:r>
              <a:rPr lang="en-US" sz="3467" b="1" i="1" u="sng" dirty="0">
                <a:solidFill>
                  <a:srgbClr val="F79646">
                    <a:lumMod val="20000"/>
                    <a:lumOff val="80000"/>
                  </a:srgbClr>
                </a:solidFill>
              </a:rPr>
              <a:t>but to fulfill them</a:t>
            </a:r>
            <a:r>
              <a:rPr lang="en-US" sz="3467" b="1" i="1" dirty="0">
                <a:solidFill>
                  <a:srgbClr val="F79646">
                    <a:lumMod val="20000"/>
                    <a:lumOff val="80000"/>
                  </a:srgbClr>
                </a:solidFill>
              </a:rPr>
              <a:t>.</a:t>
            </a:r>
          </a:p>
        </p:txBody>
      </p:sp>
    </p:spTree>
    <p:extLst>
      <p:ext uri="{BB962C8B-B14F-4D97-AF65-F5344CB8AC3E}">
        <p14:creationId xmlns:p14="http://schemas.microsoft.com/office/powerpoint/2010/main" val="12323182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3457613"/>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B. The Apostle Paul explains why people are </a:t>
            </a:r>
            <a:r>
              <a:rPr lang="en-US" sz="3467" b="1" u="sng" dirty="0">
                <a:solidFill>
                  <a:srgbClr val="1F497D">
                    <a:lumMod val="20000"/>
                    <a:lumOff val="80000"/>
                  </a:srgbClr>
                </a:solidFill>
              </a:rPr>
              <a:t>lost</a:t>
            </a:r>
            <a:r>
              <a:rPr lang="en-US" sz="3467" b="1" dirty="0">
                <a:solidFill>
                  <a:prstClr val="white"/>
                </a:solidFill>
              </a:rPr>
              <a:t>.</a:t>
            </a:r>
          </a:p>
          <a:p>
            <a:pPr defTabSz="913425">
              <a:defRPr/>
            </a:pPr>
            <a:r>
              <a:rPr lang="en-US" sz="3467" b="1" dirty="0">
                <a:solidFill>
                  <a:prstClr val="white"/>
                </a:solidFill>
              </a:rPr>
              <a:t>- Goodness without </a:t>
            </a:r>
            <a:r>
              <a:rPr lang="en-US" sz="3467" b="1" u="sng" dirty="0">
                <a:solidFill>
                  <a:srgbClr val="1F497D">
                    <a:lumMod val="20000"/>
                    <a:lumOff val="80000"/>
                  </a:srgbClr>
                </a:solidFill>
              </a:rPr>
              <a:t>godliness</a:t>
            </a:r>
            <a:r>
              <a:rPr lang="en-US" sz="3467" b="1" dirty="0">
                <a:solidFill>
                  <a:prstClr val="white"/>
                </a:solidFill>
              </a:rPr>
              <a:t> is worthless.</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Galatians 3:24 So then, </a:t>
            </a:r>
            <a:r>
              <a:rPr lang="en-US" sz="3467" b="1" i="1" u="sng" dirty="0">
                <a:solidFill>
                  <a:srgbClr val="F79646">
                    <a:lumMod val="20000"/>
                    <a:lumOff val="80000"/>
                  </a:srgbClr>
                </a:solidFill>
              </a:rPr>
              <a:t>the law was our guardian until Christ came</a:t>
            </a:r>
            <a:r>
              <a:rPr lang="en-US" sz="3467" b="1" i="1" dirty="0">
                <a:solidFill>
                  <a:srgbClr val="F79646">
                    <a:lumMod val="20000"/>
                    <a:lumOff val="80000"/>
                  </a:srgbClr>
                </a:solidFill>
              </a:rPr>
              <a:t>, in order that we might be justified by faith.</a:t>
            </a:r>
          </a:p>
        </p:txBody>
      </p:sp>
    </p:spTree>
    <p:extLst>
      <p:ext uri="{BB962C8B-B14F-4D97-AF65-F5344CB8AC3E}">
        <p14:creationId xmlns:p14="http://schemas.microsoft.com/office/powerpoint/2010/main" val="1240435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p:cTn id="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3991157"/>
          </a:xfrm>
          <a:prstGeom prst="rect">
            <a:avLst/>
          </a:prstGeom>
          <a:noFill/>
        </p:spPr>
        <p:txBody>
          <a:bodyPr wrap="square" rtlCol="0">
            <a:spAutoFit/>
          </a:bodyPr>
          <a:lstStyle/>
          <a:p>
            <a:pPr marL="761981" indent="-761981" defTabSz="913425">
              <a:buFont typeface="+mj-lt"/>
              <a:buAutoNum type="romanUcPeriod" startAt="2"/>
              <a:defRPr/>
            </a:pPr>
            <a:r>
              <a:rPr lang="en-US" sz="4000" b="1" dirty="0">
                <a:solidFill>
                  <a:prstClr val="white"/>
                </a:solidFill>
              </a:rPr>
              <a:t>God’s messengers need to </a:t>
            </a:r>
            <a:r>
              <a:rPr lang="en-US" sz="4000" b="1" u="sng" dirty="0">
                <a:solidFill>
                  <a:srgbClr val="1F497D">
                    <a:lumMod val="20000"/>
                    <a:lumOff val="80000"/>
                  </a:srgbClr>
                </a:solidFill>
              </a:rPr>
              <a:t>proclaim</a:t>
            </a:r>
            <a:r>
              <a:rPr lang="en-US" sz="4000" b="1" dirty="0">
                <a:solidFill>
                  <a:prstClr val="white"/>
                </a:solidFill>
              </a:rPr>
              <a:t> the </a:t>
            </a:r>
            <a:r>
              <a:rPr lang="en-US" sz="4000" b="1" u="sng" dirty="0">
                <a:solidFill>
                  <a:srgbClr val="1F497D">
                    <a:lumMod val="20000"/>
                    <a:lumOff val="80000"/>
                  </a:srgbClr>
                </a:solidFill>
              </a:rPr>
              <a:t>Gospel</a:t>
            </a:r>
            <a:r>
              <a:rPr lang="en-US" sz="4000" b="1" dirty="0">
                <a:solidFill>
                  <a:prstClr val="white"/>
                </a:solidFill>
              </a:rPr>
              <a:t> to lost people.</a:t>
            </a:r>
          </a:p>
          <a:p>
            <a:pPr defTabSz="913425">
              <a:defRPr/>
            </a:pPr>
            <a:r>
              <a:rPr lang="en-US" sz="3467" b="1" dirty="0">
                <a:solidFill>
                  <a:prstClr val="white"/>
                </a:solidFill>
              </a:rPr>
              <a:t>A. The Word of God is </a:t>
            </a:r>
            <a:r>
              <a:rPr lang="en-US" sz="3467" b="1" u="sng" dirty="0">
                <a:solidFill>
                  <a:srgbClr val="1F497D">
                    <a:lumMod val="20000"/>
                    <a:lumOff val="80000"/>
                  </a:srgbClr>
                </a:solidFill>
              </a:rPr>
              <a:t>near</a:t>
            </a:r>
            <a:r>
              <a:rPr lang="en-US" sz="3467" b="1" dirty="0">
                <a:solidFill>
                  <a:prstClr val="white"/>
                </a:solidFill>
              </a:rPr>
              <a:t> us.</a:t>
            </a:r>
          </a:p>
          <a:p>
            <a:pPr defTabSz="913425">
              <a:defRPr/>
            </a:pPr>
            <a:r>
              <a:rPr lang="en-US" sz="3467" b="1" i="1" dirty="0">
                <a:solidFill>
                  <a:srgbClr val="F79646">
                    <a:lumMod val="20000"/>
                    <a:lumOff val="80000"/>
                  </a:srgbClr>
                </a:solidFill>
              </a:rPr>
              <a:t>6 But the righteousness based on faith says, “Do not say in your heart, ‘Who will ascend into heaven?’” (that is, to bring Christ down) 7 “or ‘Who will descend into the abyss?’” (that is, to bring Christ up from the dead). -</a:t>
            </a:r>
          </a:p>
        </p:txBody>
      </p:sp>
    </p:spTree>
    <p:extLst>
      <p:ext uri="{BB962C8B-B14F-4D97-AF65-F5344CB8AC3E}">
        <p14:creationId xmlns:p14="http://schemas.microsoft.com/office/powerpoint/2010/main" val="223833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5">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5058244"/>
          </a:xfrm>
          <a:prstGeom prst="rect">
            <a:avLst/>
          </a:prstGeom>
          <a:noFill/>
        </p:spPr>
        <p:txBody>
          <a:bodyPr wrap="square" rtlCol="0">
            <a:spAutoFit/>
          </a:bodyPr>
          <a:lstStyle/>
          <a:p>
            <a:pPr marL="761981" indent="-761981" defTabSz="913425">
              <a:buFont typeface="+mj-lt"/>
              <a:buAutoNum type="romanUcPeriod" startAt="2"/>
              <a:defRPr/>
            </a:pPr>
            <a:r>
              <a:rPr lang="en-US" sz="4000" b="1" dirty="0">
                <a:solidFill>
                  <a:prstClr val="white"/>
                </a:solidFill>
              </a:rPr>
              <a:t>God’s messengers need to </a:t>
            </a:r>
            <a:r>
              <a:rPr lang="en-US" sz="4000" b="1" u="sng" dirty="0">
                <a:solidFill>
                  <a:srgbClr val="1F497D">
                    <a:lumMod val="20000"/>
                    <a:lumOff val="80000"/>
                  </a:srgbClr>
                </a:solidFill>
              </a:rPr>
              <a:t>proclaim</a:t>
            </a:r>
            <a:r>
              <a:rPr lang="en-US" sz="4000" b="1" dirty="0">
                <a:solidFill>
                  <a:prstClr val="white"/>
                </a:solidFill>
              </a:rPr>
              <a:t> the </a:t>
            </a:r>
            <a:r>
              <a:rPr lang="en-US" sz="4000" b="1" u="sng" dirty="0">
                <a:solidFill>
                  <a:srgbClr val="1F497D">
                    <a:lumMod val="20000"/>
                    <a:lumOff val="80000"/>
                  </a:srgbClr>
                </a:solidFill>
              </a:rPr>
              <a:t>Gospel</a:t>
            </a:r>
            <a:r>
              <a:rPr lang="en-US" sz="4000" b="1" dirty="0">
                <a:solidFill>
                  <a:prstClr val="white"/>
                </a:solidFill>
              </a:rPr>
              <a:t> to lost people.</a:t>
            </a:r>
          </a:p>
          <a:p>
            <a:pPr defTabSz="913425">
              <a:defRPr/>
            </a:pPr>
            <a:r>
              <a:rPr lang="en-US" sz="3467" b="1" dirty="0">
                <a:solidFill>
                  <a:prstClr val="white"/>
                </a:solidFill>
              </a:rPr>
              <a:t>A. The Word of God is </a:t>
            </a:r>
            <a:r>
              <a:rPr lang="en-US" sz="3467" b="1" u="sng" dirty="0">
                <a:solidFill>
                  <a:srgbClr val="1F497D">
                    <a:lumMod val="20000"/>
                    <a:lumOff val="80000"/>
                  </a:srgbClr>
                </a:solidFill>
              </a:rPr>
              <a:t>near</a:t>
            </a:r>
            <a:r>
              <a:rPr lang="en-US" sz="3467" b="1" dirty="0">
                <a:solidFill>
                  <a:prstClr val="white"/>
                </a:solidFill>
              </a:rPr>
              <a:t> us.</a:t>
            </a:r>
          </a:p>
          <a:p>
            <a:pPr defTabSz="913425">
              <a:defRPr/>
            </a:pPr>
            <a:r>
              <a:rPr lang="en-US" sz="3467" b="1" i="1" dirty="0">
                <a:solidFill>
                  <a:srgbClr val="F79646">
                    <a:lumMod val="20000"/>
                    <a:lumOff val="80000"/>
                  </a:srgbClr>
                </a:solidFill>
              </a:rPr>
              <a:t>8 But what does it say? “</a:t>
            </a:r>
            <a:r>
              <a:rPr lang="en-US" sz="3467" b="1" i="1" u="sng" dirty="0">
                <a:solidFill>
                  <a:srgbClr val="F79646">
                    <a:lumMod val="20000"/>
                    <a:lumOff val="80000"/>
                  </a:srgbClr>
                </a:solidFill>
              </a:rPr>
              <a:t>The word is near y</a:t>
            </a:r>
            <a:r>
              <a:rPr lang="en-US" sz="3467" b="1" i="1" dirty="0">
                <a:solidFill>
                  <a:srgbClr val="F79646">
                    <a:lumMod val="20000"/>
                    <a:lumOff val="80000"/>
                  </a:srgbClr>
                </a:solidFill>
              </a:rPr>
              <a:t>ou, in your mouth and in your heart” (that is, the word of faith that we proclaim);</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Colossians 1:25 of which I became a minister according to the stewardship from God that was given to me for you, </a:t>
            </a:r>
            <a:r>
              <a:rPr lang="en-US" sz="3467" b="1" i="1" u="sng" dirty="0">
                <a:solidFill>
                  <a:srgbClr val="F79646">
                    <a:lumMod val="20000"/>
                    <a:lumOff val="80000"/>
                  </a:srgbClr>
                </a:solidFill>
              </a:rPr>
              <a:t>to make the word of God fully known</a:t>
            </a:r>
            <a:r>
              <a:rPr lang="en-US" sz="3467" b="1" i="1" dirty="0">
                <a:solidFill>
                  <a:srgbClr val="F79646">
                    <a:lumMod val="20000"/>
                    <a:lumOff val="80000"/>
                  </a:srgbClr>
                </a:solidFill>
              </a:rPr>
              <a:t>,</a:t>
            </a:r>
          </a:p>
        </p:txBody>
      </p:sp>
    </p:spTree>
    <p:extLst>
      <p:ext uri="{BB962C8B-B14F-4D97-AF65-F5344CB8AC3E}">
        <p14:creationId xmlns:p14="http://schemas.microsoft.com/office/powerpoint/2010/main" val="1727516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5">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6"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4524700"/>
          </a:xfrm>
          <a:prstGeom prst="rect">
            <a:avLst/>
          </a:prstGeom>
          <a:noFill/>
        </p:spPr>
        <p:txBody>
          <a:bodyPr wrap="square" rtlCol="0">
            <a:spAutoFit/>
          </a:bodyPr>
          <a:lstStyle/>
          <a:p>
            <a:pPr marL="761981" indent="-761981" defTabSz="913425">
              <a:buFont typeface="+mj-lt"/>
              <a:buAutoNum type="romanUcPeriod" startAt="2"/>
              <a:defRPr/>
            </a:pPr>
            <a:r>
              <a:rPr lang="en-US" sz="4000" b="1" dirty="0">
                <a:solidFill>
                  <a:prstClr val="white"/>
                </a:solidFill>
              </a:rPr>
              <a:t>God’s messengers need to </a:t>
            </a:r>
            <a:r>
              <a:rPr lang="en-US" sz="4000" b="1" u="sng" dirty="0">
                <a:solidFill>
                  <a:srgbClr val="1F497D">
                    <a:lumMod val="20000"/>
                    <a:lumOff val="80000"/>
                  </a:srgbClr>
                </a:solidFill>
              </a:rPr>
              <a:t>proclaim</a:t>
            </a:r>
            <a:r>
              <a:rPr lang="en-US" sz="4000" b="1" dirty="0">
                <a:solidFill>
                  <a:prstClr val="white"/>
                </a:solidFill>
              </a:rPr>
              <a:t> the </a:t>
            </a:r>
            <a:r>
              <a:rPr lang="en-US" sz="4000" b="1" u="sng" dirty="0">
                <a:solidFill>
                  <a:srgbClr val="1F497D">
                    <a:lumMod val="20000"/>
                    <a:lumOff val="80000"/>
                  </a:srgbClr>
                </a:solidFill>
              </a:rPr>
              <a:t>Gospel</a:t>
            </a:r>
            <a:r>
              <a:rPr lang="en-US" sz="4000" b="1" dirty="0">
                <a:solidFill>
                  <a:prstClr val="white"/>
                </a:solidFill>
              </a:rPr>
              <a:t> to lost people.</a:t>
            </a:r>
          </a:p>
          <a:p>
            <a:pPr defTabSz="913425">
              <a:defRPr/>
            </a:pPr>
            <a:r>
              <a:rPr lang="en-US" sz="3467" b="1" dirty="0">
                <a:solidFill>
                  <a:prstClr val="white"/>
                </a:solidFill>
              </a:rPr>
              <a:t>B. The Gospel is a </a:t>
            </a:r>
            <a:r>
              <a:rPr lang="en-US" sz="3467" b="1" u="sng" dirty="0">
                <a:solidFill>
                  <a:srgbClr val="1F497D">
                    <a:lumMod val="20000"/>
                    <a:lumOff val="80000"/>
                  </a:srgbClr>
                </a:solidFill>
              </a:rPr>
              <a:t>simple</a:t>
            </a:r>
            <a:r>
              <a:rPr lang="en-US" sz="3467" b="1" dirty="0">
                <a:solidFill>
                  <a:prstClr val="white"/>
                </a:solidFill>
              </a:rPr>
              <a:t> message.</a:t>
            </a:r>
          </a:p>
          <a:p>
            <a:pPr defTabSz="913425">
              <a:defRPr/>
            </a:pPr>
            <a:r>
              <a:rPr lang="en-US" sz="3467" b="1" i="1" dirty="0">
                <a:solidFill>
                  <a:srgbClr val="F79646">
                    <a:lumMod val="20000"/>
                    <a:lumOff val="80000"/>
                  </a:srgbClr>
                </a:solidFill>
              </a:rPr>
              <a:t>9 because, if you </a:t>
            </a:r>
            <a:r>
              <a:rPr lang="en-US" sz="3467" b="1" i="1" u="sng" dirty="0">
                <a:solidFill>
                  <a:srgbClr val="F79646">
                    <a:lumMod val="20000"/>
                    <a:lumOff val="80000"/>
                  </a:srgbClr>
                </a:solidFill>
              </a:rPr>
              <a:t>confess with your mouth</a:t>
            </a:r>
            <a:r>
              <a:rPr lang="en-US" sz="3467" b="1" i="1" dirty="0">
                <a:solidFill>
                  <a:srgbClr val="F79646">
                    <a:lumMod val="20000"/>
                    <a:lumOff val="80000"/>
                  </a:srgbClr>
                </a:solidFill>
              </a:rPr>
              <a:t> that Jesus is Lord and </a:t>
            </a:r>
            <a:r>
              <a:rPr lang="en-US" sz="3467" b="1" i="1" u="sng" dirty="0">
                <a:solidFill>
                  <a:srgbClr val="F79646">
                    <a:lumMod val="20000"/>
                    <a:lumOff val="80000"/>
                  </a:srgbClr>
                </a:solidFill>
              </a:rPr>
              <a:t>believe in your heart that God raised him from the dead</a:t>
            </a:r>
            <a:r>
              <a:rPr lang="en-US" sz="3467" b="1" i="1" dirty="0">
                <a:solidFill>
                  <a:srgbClr val="F79646">
                    <a:lumMod val="20000"/>
                    <a:lumOff val="80000"/>
                  </a:srgbClr>
                </a:solidFill>
              </a:rPr>
              <a:t>, you will be saved. 10 For with the heart one believes and is justified, and with the mouth one confesses and is saved.</a:t>
            </a:r>
          </a:p>
        </p:txBody>
      </p:sp>
    </p:spTree>
    <p:extLst>
      <p:ext uri="{BB962C8B-B14F-4D97-AF65-F5344CB8AC3E}">
        <p14:creationId xmlns:p14="http://schemas.microsoft.com/office/powerpoint/2010/main" val="391429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5">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5058244"/>
          </a:xfrm>
          <a:prstGeom prst="rect">
            <a:avLst/>
          </a:prstGeom>
          <a:noFill/>
        </p:spPr>
        <p:txBody>
          <a:bodyPr wrap="square" rtlCol="0">
            <a:spAutoFit/>
          </a:bodyPr>
          <a:lstStyle/>
          <a:p>
            <a:pPr marL="761981" indent="-761981" defTabSz="913425">
              <a:buFont typeface="+mj-lt"/>
              <a:buAutoNum type="romanUcPeriod" startAt="2"/>
              <a:defRPr/>
            </a:pPr>
            <a:r>
              <a:rPr lang="en-US" sz="4000" b="1" dirty="0">
                <a:solidFill>
                  <a:prstClr val="white"/>
                </a:solidFill>
              </a:rPr>
              <a:t>God’s messengers need to </a:t>
            </a:r>
            <a:r>
              <a:rPr lang="en-US" sz="4000" b="1" u="sng" dirty="0">
                <a:solidFill>
                  <a:srgbClr val="1F497D">
                    <a:lumMod val="20000"/>
                    <a:lumOff val="80000"/>
                  </a:srgbClr>
                </a:solidFill>
              </a:rPr>
              <a:t>proclaim</a:t>
            </a:r>
            <a:r>
              <a:rPr lang="en-US" sz="4000" b="1" dirty="0">
                <a:solidFill>
                  <a:prstClr val="white"/>
                </a:solidFill>
              </a:rPr>
              <a:t> the </a:t>
            </a:r>
            <a:r>
              <a:rPr lang="en-US" sz="4000" b="1" u="sng" dirty="0">
                <a:solidFill>
                  <a:srgbClr val="1F497D">
                    <a:lumMod val="20000"/>
                    <a:lumOff val="80000"/>
                  </a:srgbClr>
                </a:solidFill>
              </a:rPr>
              <a:t>Gospel</a:t>
            </a:r>
            <a:r>
              <a:rPr lang="en-US" sz="4000" b="1" dirty="0">
                <a:solidFill>
                  <a:prstClr val="white"/>
                </a:solidFill>
              </a:rPr>
              <a:t> to lost people.</a:t>
            </a:r>
          </a:p>
          <a:p>
            <a:pPr defTabSz="913425">
              <a:defRPr/>
            </a:pPr>
            <a:r>
              <a:rPr lang="en-US" sz="3467" b="1" dirty="0">
                <a:solidFill>
                  <a:prstClr val="white"/>
                </a:solidFill>
              </a:rPr>
              <a:t>B. The Gospel is a </a:t>
            </a:r>
            <a:r>
              <a:rPr lang="en-US" sz="3467" b="1" u="sng" dirty="0">
                <a:solidFill>
                  <a:srgbClr val="1F497D">
                    <a:lumMod val="20000"/>
                    <a:lumOff val="80000"/>
                  </a:srgbClr>
                </a:solidFill>
              </a:rPr>
              <a:t>simple</a:t>
            </a:r>
            <a:r>
              <a:rPr lang="en-US" sz="3467" b="1" dirty="0">
                <a:solidFill>
                  <a:prstClr val="white"/>
                </a:solidFill>
              </a:rPr>
              <a:t> message.</a:t>
            </a:r>
          </a:p>
          <a:p>
            <a:pPr marL="609585" indent="-609585" defTabSz="913425">
              <a:buFont typeface="Arial" panose="020B0604020202020204" pitchFamily="34" charset="0"/>
              <a:buChar char="•"/>
              <a:defRPr/>
            </a:pPr>
            <a:r>
              <a:rPr lang="en-US" sz="3467" b="1" u="sng" dirty="0">
                <a:solidFill>
                  <a:srgbClr val="1F497D">
                    <a:lumMod val="20000"/>
                    <a:lumOff val="80000"/>
                  </a:srgbClr>
                </a:solidFill>
              </a:rPr>
              <a:t>Confessing</a:t>
            </a:r>
            <a:r>
              <a:rPr lang="en-US" sz="3467" b="1" dirty="0">
                <a:solidFill>
                  <a:prstClr val="white"/>
                </a:solidFill>
              </a:rPr>
              <a:t> Jesus is Lord.</a:t>
            </a:r>
          </a:p>
          <a:p>
            <a:pPr marL="609585" indent="-609585" defTabSz="913425">
              <a:buFont typeface="Arial" panose="020B0604020202020204" pitchFamily="34" charset="0"/>
              <a:buChar char="•"/>
              <a:defRPr/>
            </a:pPr>
            <a:r>
              <a:rPr lang="en-US" sz="3467" b="1" u="sng" dirty="0">
                <a:solidFill>
                  <a:srgbClr val="1F497D">
                    <a:lumMod val="20000"/>
                    <a:lumOff val="80000"/>
                  </a:srgbClr>
                </a:solidFill>
              </a:rPr>
              <a:t>Believe</a:t>
            </a:r>
            <a:r>
              <a:rPr lang="en-US" sz="3467" b="1" dirty="0">
                <a:solidFill>
                  <a:prstClr val="white"/>
                </a:solidFill>
              </a:rPr>
              <a:t> He died and was raised.</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Acts 16:30-31 Then he brought them out and said, “Sirs, what must I do to be saved?” 31 And they said, “</a:t>
            </a:r>
            <a:r>
              <a:rPr lang="en-US" sz="3467" b="1" i="1" u="sng" dirty="0">
                <a:solidFill>
                  <a:srgbClr val="F79646">
                    <a:lumMod val="20000"/>
                    <a:lumOff val="80000"/>
                  </a:srgbClr>
                </a:solidFill>
              </a:rPr>
              <a:t>Believe in the Lord Jesus, and you will be saved</a:t>
            </a:r>
            <a:r>
              <a:rPr lang="en-US" sz="3467" b="1" i="1" dirty="0">
                <a:solidFill>
                  <a:srgbClr val="F79646">
                    <a:lumMod val="20000"/>
                    <a:lumOff val="80000"/>
                  </a:srgbClr>
                </a:solidFill>
              </a:rPr>
              <a:t>, you and your household.”</a:t>
            </a:r>
          </a:p>
        </p:txBody>
      </p:sp>
    </p:spTree>
    <p:extLst>
      <p:ext uri="{BB962C8B-B14F-4D97-AF65-F5344CB8AC3E}">
        <p14:creationId xmlns:p14="http://schemas.microsoft.com/office/powerpoint/2010/main" val="1006086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5">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6" dur="10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Tree>
    <p:extLst>
      <p:ext uri="{BB962C8B-B14F-4D97-AF65-F5344CB8AC3E}">
        <p14:creationId xmlns:p14="http://schemas.microsoft.com/office/powerpoint/2010/main" val="64564858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5058244"/>
          </a:xfrm>
          <a:prstGeom prst="rect">
            <a:avLst/>
          </a:prstGeom>
          <a:noFill/>
        </p:spPr>
        <p:txBody>
          <a:bodyPr wrap="square" rtlCol="0">
            <a:spAutoFit/>
          </a:bodyPr>
          <a:lstStyle/>
          <a:p>
            <a:pPr marL="761981" indent="-761981" defTabSz="913425">
              <a:buFont typeface="+mj-lt"/>
              <a:buAutoNum type="romanUcPeriod" startAt="2"/>
              <a:defRPr/>
            </a:pPr>
            <a:r>
              <a:rPr lang="en-US" sz="4000" b="1" dirty="0">
                <a:solidFill>
                  <a:prstClr val="white"/>
                </a:solidFill>
              </a:rPr>
              <a:t>God’s messengers need to </a:t>
            </a:r>
            <a:r>
              <a:rPr lang="en-US" sz="4000" b="1" u="sng" dirty="0">
                <a:solidFill>
                  <a:srgbClr val="1F497D">
                    <a:lumMod val="20000"/>
                    <a:lumOff val="80000"/>
                  </a:srgbClr>
                </a:solidFill>
              </a:rPr>
              <a:t>proclaim</a:t>
            </a:r>
            <a:r>
              <a:rPr lang="en-US" sz="4000" b="1" dirty="0">
                <a:solidFill>
                  <a:prstClr val="white"/>
                </a:solidFill>
              </a:rPr>
              <a:t> the </a:t>
            </a:r>
            <a:r>
              <a:rPr lang="en-US" sz="4000" b="1" u="sng" dirty="0">
                <a:solidFill>
                  <a:srgbClr val="1F497D">
                    <a:lumMod val="20000"/>
                    <a:lumOff val="80000"/>
                  </a:srgbClr>
                </a:solidFill>
              </a:rPr>
              <a:t>Gospel</a:t>
            </a:r>
            <a:r>
              <a:rPr lang="en-US" sz="4000" b="1" dirty="0">
                <a:solidFill>
                  <a:prstClr val="white"/>
                </a:solidFill>
              </a:rPr>
              <a:t> to lost people.</a:t>
            </a:r>
          </a:p>
          <a:p>
            <a:pPr defTabSz="913425">
              <a:defRPr/>
            </a:pPr>
            <a:r>
              <a:rPr lang="en-US" sz="3467" b="1" dirty="0">
                <a:solidFill>
                  <a:prstClr val="white"/>
                </a:solidFill>
              </a:rPr>
              <a:t>C. Salvation is </a:t>
            </a:r>
            <a:r>
              <a:rPr lang="en-US" sz="3467" b="1" u="sng" dirty="0">
                <a:solidFill>
                  <a:srgbClr val="1F497D">
                    <a:lumMod val="20000"/>
                    <a:lumOff val="80000"/>
                  </a:srgbClr>
                </a:solidFill>
              </a:rPr>
              <a:t>offered</a:t>
            </a:r>
            <a:r>
              <a:rPr lang="en-US" sz="3467" b="1" dirty="0">
                <a:solidFill>
                  <a:prstClr val="white"/>
                </a:solidFill>
              </a:rPr>
              <a:t> to all people.</a:t>
            </a:r>
          </a:p>
          <a:p>
            <a:pPr defTabSz="913425">
              <a:defRPr/>
            </a:pPr>
            <a:r>
              <a:rPr lang="en-US" sz="3467" b="1" i="1" dirty="0">
                <a:solidFill>
                  <a:srgbClr val="F79646">
                    <a:lumMod val="20000"/>
                    <a:lumOff val="80000"/>
                  </a:srgbClr>
                </a:solidFill>
              </a:rPr>
              <a:t>11 For the Scripture says, “</a:t>
            </a:r>
            <a:r>
              <a:rPr lang="en-US" sz="3467" b="1" i="1" u="sng" dirty="0">
                <a:solidFill>
                  <a:srgbClr val="F79646">
                    <a:lumMod val="20000"/>
                    <a:lumOff val="80000"/>
                  </a:srgbClr>
                </a:solidFill>
              </a:rPr>
              <a:t>Everyone who believes</a:t>
            </a:r>
            <a:r>
              <a:rPr lang="en-US" sz="3467" b="1" i="1" dirty="0">
                <a:solidFill>
                  <a:srgbClr val="F79646">
                    <a:lumMod val="20000"/>
                    <a:lumOff val="80000"/>
                  </a:srgbClr>
                </a:solidFill>
              </a:rPr>
              <a:t> in him will not be put to shame.” 12 For there is no distinction between Jew and Greek; for the same Lord is Lord of all, bestowing his riches on all who call on him. 13 For “</a:t>
            </a:r>
            <a:r>
              <a:rPr lang="en-US" sz="3467" b="1" i="1" u="sng" dirty="0">
                <a:solidFill>
                  <a:srgbClr val="F79646">
                    <a:lumMod val="20000"/>
                    <a:lumOff val="80000"/>
                  </a:srgbClr>
                </a:solidFill>
              </a:rPr>
              <a:t>everyone who calls</a:t>
            </a:r>
            <a:r>
              <a:rPr lang="en-US" sz="3467" b="1" i="1" dirty="0">
                <a:solidFill>
                  <a:srgbClr val="F79646">
                    <a:lumMod val="20000"/>
                    <a:lumOff val="80000"/>
                  </a:srgbClr>
                </a:solidFill>
              </a:rPr>
              <a:t> on the name of the Lord will be saved.”</a:t>
            </a:r>
          </a:p>
        </p:txBody>
      </p:sp>
    </p:spTree>
    <p:extLst>
      <p:ext uri="{BB962C8B-B14F-4D97-AF65-F5344CB8AC3E}">
        <p14:creationId xmlns:p14="http://schemas.microsoft.com/office/powerpoint/2010/main" val="7518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5">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3457613"/>
          </a:xfrm>
          <a:prstGeom prst="rect">
            <a:avLst/>
          </a:prstGeom>
          <a:noFill/>
        </p:spPr>
        <p:txBody>
          <a:bodyPr wrap="square" rtlCol="0">
            <a:spAutoFit/>
          </a:bodyPr>
          <a:lstStyle/>
          <a:p>
            <a:pPr marL="761981" indent="-761981" defTabSz="913425">
              <a:buFont typeface="+mj-lt"/>
              <a:buAutoNum type="romanUcPeriod" startAt="2"/>
              <a:defRPr/>
            </a:pPr>
            <a:r>
              <a:rPr lang="en-US" sz="4000" b="1" dirty="0">
                <a:solidFill>
                  <a:prstClr val="white"/>
                </a:solidFill>
              </a:rPr>
              <a:t>God’s messengers need to </a:t>
            </a:r>
            <a:r>
              <a:rPr lang="en-US" sz="4000" b="1" u="sng" dirty="0">
                <a:solidFill>
                  <a:srgbClr val="1F497D">
                    <a:lumMod val="20000"/>
                    <a:lumOff val="80000"/>
                  </a:srgbClr>
                </a:solidFill>
              </a:rPr>
              <a:t>proclaim</a:t>
            </a:r>
            <a:r>
              <a:rPr lang="en-US" sz="4000" b="1" dirty="0">
                <a:solidFill>
                  <a:prstClr val="white"/>
                </a:solidFill>
              </a:rPr>
              <a:t> the </a:t>
            </a:r>
            <a:r>
              <a:rPr lang="en-US" sz="4000" b="1" u="sng" dirty="0">
                <a:solidFill>
                  <a:srgbClr val="1F497D">
                    <a:lumMod val="20000"/>
                    <a:lumOff val="80000"/>
                  </a:srgbClr>
                </a:solidFill>
              </a:rPr>
              <a:t>Gospel</a:t>
            </a:r>
            <a:r>
              <a:rPr lang="en-US" sz="4000" b="1" dirty="0">
                <a:solidFill>
                  <a:prstClr val="white"/>
                </a:solidFill>
              </a:rPr>
              <a:t> to lost people.</a:t>
            </a:r>
          </a:p>
          <a:p>
            <a:pPr defTabSz="913425">
              <a:defRPr/>
            </a:pPr>
            <a:r>
              <a:rPr lang="en-US" sz="3467" b="1" dirty="0">
                <a:solidFill>
                  <a:prstClr val="white"/>
                </a:solidFill>
              </a:rPr>
              <a:t>C. Salvation is </a:t>
            </a:r>
            <a:r>
              <a:rPr lang="en-US" sz="3467" b="1" u="sng" dirty="0">
                <a:solidFill>
                  <a:srgbClr val="1F497D">
                    <a:lumMod val="20000"/>
                    <a:lumOff val="80000"/>
                  </a:srgbClr>
                </a:solidFill>
              </a:rPr>
              <a:t>offered</a:t>
            </a:r>
            <a:r>
              <a:rPr lang="en-US" sz="3467" b="1" dirty="0">
                <a:solidFill>
                  <a:prstClr val="white"/>
                </a:solidFill>
              </a:rPr>
              <a:t> to all people.</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Matthew 16:18 And I tell you, you are Peter, and on this rock I will build my church, and the gates of hell shall not prevail against it.</a:t>
            </a:r>
          </a:p>
        </p:txBody>
      </p:sp>
    </p:spTree>
    <p:extLst>
      <p:ext uri="{BB962C8B-B14F-4D97-AF65-F5344CB8AC3E}">
        <p14:creationId xmlns:p14="http://schemas.microsoft.com/office/powerpoint/2010/main" val="1810520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4524700"/>
          </a:xfrm>
          <a:prstGeom prst="rect">
            <a:avLst/>
          </a:prstGeom>
          <a:noFill/>
        </p:spPr>
        <p:txBody>
          <a:bodyPr wrap="square" rtlCol="0">
            <a:spAutoFit/>
          </a:bodyPr>
          <a:lstStyle/>
          <a:p>
            <a:pPr marL="761981" indent="-761981" defTabSz="913425">
              <a:buFont typeface="+mj-lt"/>
              <a:buAutoNum type="romanUcPeriod" startAt="3"/>
              <a:defRPr/>
            </a:pPr>
            <a:r>
              <a:rPr lang="en-US" sz="4000" b="1" dirty="0">
                <a:solidFill>
                  <a:prstClr val="white"/>
                </a:solidFill>
              </a:rPr>
              <a:t>God’s messengers are sent to lost people so they will </a:t>
            </a:r>
            <a:r>
              <a:rPr lang="en-US" sz="4000" b="1" u="sng" dirty="0">
                <a:solidFill>
                  <a:srgbClr val="1F497D">
                    <a:lumMod val="20000"/>
                    <a:lumOff val="80000"/>
                  </a:srgbClr>
                </a:solidFill>
              </a:rPr>
              <a:t>trust</a:t>
            </a:r>
            <a:r>
              <a:rPr lang="en-US" sz="4000" b="1" dirty="0">
                <a:solidFill>
                  <a:prstClr val="white"/>
                </a:solidFill>
              </a:rPr>
              <a:t> in </a:t>
            </a:r>
            <a:r>
              <a:rPr lang="en-US" sz="4000" b="1" u="sng" dirty="0">
                <a:solidFill>
                  <a:srgbClr val="1F497D">
                    <a:lumMod val="20000"/>
                    <a:lumOff val="80000"/>
                  </a:srgbClr>
                </a:solidFill>
              </a:rPr>
              <a:t>Jesus</a:t>
            </a:r>
            <a:r>
              <a:rPr lang="en-US" sz="4000" b="1" dirty="0">
                <a:solidFill>
                  <a:prstClr val="white"/>
                </a:solidFill>
              </a:rPr>
              <a:t>.</a:t>
            </a:r>
          </a:p>
          <a:p>
            <a:pPr defTabSz="913425">
              <a:defRPr/>
            </a:pPr>
            <a:r>
              <a:rPr lang="en-US" sz="3467" b="1" dirty="0">
                <a:solidFill>
                  <a:prstClr val="white"/>
                </a:solidFill>
              </a:rPr>
              <a:t>A. God saves people through the </a:t>
            </a:r>
            <a:r>
              <a:rPr lang="en-US" sz="3467" b="1" u="sng" dirty="0">
                <a:solidFill>
                  <a:srgbClr val="1F497D">
                    <a:lumMod val="20000"/>
                    <a:lumOff val="80000"/>
                  </a:srgbClr>
                </a:solidFill>
              </a:rPr>
              <a:t>preaching</a:t>
            </a:r>
            <a:r>
              <a:rPr lang="en-US" sz="3467" b="1" dirty="0">
                <a:solidFill>
                  <a:prstClr val="white"/>
                </a:solidFill>
              </a:rPr>
              <a:t> of the Gospel.</a:t>
            </a:r>
          </a:p>
          <a:p>
            <a:pPr defTabSz="913425">
              <a:defRPr/>
            </a:pPr>
            <a:r>
              <a:rPr lang="en-US" sz="3467" b="1" i="1" dirty="0">
                <a:solidFill>
                  <a:srgbClr val="F79646">
                    <a:lumMod val="20000"/>
                    <a:lumOff val="80000"/>
                  </a:srgbClr>
                </a:solidFill>
              </a:rPr>
              <a:t>14 </a:t>
            </a:r>
            <a:r>
              <a:rPr lang="en-US" sz="3467" b="1" i="1" u="sng" dirty="0">
                <a:solidFill>
                  <a:srgbClr val="F79646">
                    <a:lumMod val="20000"/>
                    <a:lumOff val="80000"/>
                  </a:srgbClr>
                </a:solidFill>
              </a:rPr>
              <a:t>How then will they call on him</a:t>
            </a:r>
            <a:r>
              <a:rPr lang="en-US" sz="3467" b="1" i="1" dirty="0">
                <a:solidFill>
                  <a:srgbClr val="F79646">
                    <a:lumMod val="20000"/>
                    <a:lumOff val="80000"/>
                  </a:srgbClr>
                </a:solidFill>
              </a:rPr>
              <a:t> in whom they have not believed? And </a:t>
            </a:r>
            <a:r>
              <a:rPr lang="en-US" sz="3467" b="1" i="1" u="sng" dirty="0">
                <a:solidFill>
                  <a:srgbClr val="F79646">
                    <a:lumMod val="20000"/>
                    <a:lumOff val="80000"/>
                  </a:srgbClr>
                </a:solidFill>
              </a:rPr>
              <a:t>how are they to believe in him</a:t>
            </a:r>
            <a:r>
              <a:rPr lang="en-US" sz="3467" b="1" i="1" dirty="0">
                <a:solidFill>
                  <a:srgbClr val="F79646">
                    <a:lumMod val="20000"/>
                    <a:lumOff val="80000"/>
                  </a:srgbClr>
                </a:solidFill>
              </a:rPr>
              <a:t> of whom they have never heard? And </a:t>
            </a:r>
            <a:r>
              <a:rPr lang="en-US" sz="3467" b="1" i="1" u="sng" dirty="0">
                <a:solidFill>
                  <a:srgbClr val="F79646">
                    <a:lumMod val="20000"/>
                    <a:lumOff val="80000"/>
                  </a:srgbClr>
                </a:solidFill>
              </a:rPr>
              <a:t>how are they to hear</a:t>
            </a:r>
            <a:r>
              <a:rPr lang="en-US" sz="3467" b="1" i="1" dirty="0">
                <a:solidFill>
                  <a:srgbClr val="F79646">
                    <a:lumMod val="20000"/>
                    <a:lumOff val="80000"/>
                  </a:srgbClr>
                </a:solidFill>
              </a:rPr>
              <a:t> without someone preaching? 15 And </a:t>
            </a:r>
            <a:r>
              <a:rPr lang="en-US" sz="3467" b="1" i="1" u="sng" dirty="0">
                <a:solidFill>
                  <a:srgbClr val="F79646">
                    <a:lumMod val="20000"/>
                    <a:lumOff val="80000"/>
                  </a:srgbClr>
                </a:solidFill>
              </a:rPr>
              <a:t>how are they to preach</a:t>
            </a:r>
            <a:r>
              <a:rPr lang="en-US" sz="3467" b="1" i="1" dirty="0">
                <a:solidFill>
                  <a:srgbClr val="F79646">
                    <a:lumMod val="20000"/>
                    <a:lumOff val="80000"/>
                  </a:srgbClr>
                </a:solidFill>
              </a:rPr>
              <a:t> unless they are sent?</a:t>
            </a:r>
          </a:p>
        </p:txBody>
      </p:sp>
    </p:spTree>
    <p:extLst>
      <p:ext uri="{BB962C8B-B14F-4D97-AF65-F5344CB8AC3E}">
        <p14:creationId xmlns:p14="http://schemas.microsoft.com/office/powerpoint/2010/main" val="1728131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5">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3991157"/>
          </a:xfrm>
          <a:prstGeom prst="rect">
            <a:avLst/>
          </a:prstGeom>
          <a:noFill/>
        </p:spPr>
        <p:txBody>
          <a:bodyPr wrap="square" rtlCol="0">
            <a:spAutoFit/>
          </a:bodyPr>
          <a:lstStyle/>
          <a:p>
            <a:pPr marL="761981" indent="-761981" defTabSz="913425">
              <a:buFont typeface="+mj-lt"/>
              <a:buAutoNum type="romanUcPeriod" startAt="3"/>
              <a:defRPr/>
            </a:pPr>
            <a:r>
              <a:rPr lang="en-US" sz="4000" b="1" dirty="0">
                <a:solidFill>
                  <a:prstClr val="white"/>
                </a:solidFill>
              </a:rPr>
              <a:t>God’s messengers are sent to lost people so they will </a:t>
            </a:r>
            <a:r>
              <a:rPr lang="en-US" sz="4000" b="1" u="sng" dirty="0">
                <a:solidFill>
                  <a:srgbClr val="1F497D">
                    <a:lumMod val="20000"/>
                    <a:lumOff val="80000"/>
                  </a:srgbClr>
                </a:solidFill>
              </a:rPr>
              <a:t>trust</a:t>
            </a:r>
            <a:r>
              <a:rPr lang="en-US" sz="4000" b="1" dirty="0">
                <a:solidFill>
                  <a:prstClr val="white"/>
                </a:solidFill>
              </a:rPr>
              <a:t> in </a:t>
            </a:r>
            <a:r>
              <a:rPr lang="en-US" sz="4000" b="1" u="sng" dirty="0">
                <a:solidFill>
                  <a:srgbClr val="1F497D">
                    <a:lumMod val="20000"/>
                    <a:lumOff val="80000"/>
                  </a:srgbClr>
                </a:solidFill>
              </a:rPr>
              <a:t>Jesus</a:t>
            </a:r>
            <a:r>
              <a:rPr lang="en-US" sz="4000" b="1" dirty="0">
                <a:solidFill>
                  <a:prstClr val="white"/>
                </a:solidFill>
              </a:rPr>
              <a:t>.</a:t>
            </a:r>
          </a:p>
          <a:p>
            <a:pPr defTabSz="913425">
              <a:defRPr/>
            </a:pPr>
            <a:r>
              <a:rPr lang="en-US" sz="3467" b="1" dirty="0">
                <a:solidFill>
                  <a:prstClr val="white"/>
                </a:solidFill>
              </a:rPr>
              <a:t>A. God saves people through the </a:t>
            </a:r>
            <a:r>
              <a:rPr lang="en-US" sz="3467" b="1" u="sng" dirty="0">
                <a:solidFill>
                  <a:srgbClr val="1F497D">
                    <a:lumMod val="20000"/>
                    <a:lumOff val="80000"/>
                  </a:srgbClr>
                </a:solidFill>
              </a:rPr>
              <a:t>preaching</a:t>
            </a:r>
            <a:r>
              <a:rPr lang="en-US" sz="3467" b="1" dirty="0">
                <a:solidFill>
                  <a:prstClr val="white"/>
                </a:solidFill>
              </a:rPr>
              <a:t> of the Gospel.</a:t>
            </a:r>
          </a:p>
          <a:p>
            <a:pPr marL="609585" indent="-609585" defTabSz="913425">
              <a:buFont typeface="Arial" panose="020B0604020202020204" pitchFamily="34" charset="0"/>
              <a:buChar char="•"/>
              <a:defRPr/>
            </a:pPr>
            <a:r>
              <a:rPr lang="en-US" sz="3467" b="1" dirty="0">
                <a:solidFill>
                  <a:prstClr val="white"/>
                </a:solidFill>
              </a:rPr>
              <a:t>Calling requires </a:t>
            </a:r>
            <a:r>
              <a:rPr lang="en-US" sz="3467" b="1" u="sng" dirty="0">
                <a:solidFill>
                  <a:srgbClr val="1F497D">
                    <a:lumMod val="20000"/>
                    <a:lumOff val="80000"/>
                  </a:srgbClr>
                </a:solidFill>
              </a:rPr>
              <a:t>faith</a:t>
            </a:r>
            <a:r>
              <a:rPr lang="en-US" sz="3467" b="1" dirty="0">
                <a:solidFill>
                  <a:prstClr val="white"/>
                </a:solidFill>
              </a:rPr>
              <a:t>.</a:t>
            </a:r>
          </a:p>
          <a:p>
            <a:pPr marL="609585" indent="-609585" defTabSz="913425">
              <a:buFont typeface="Arial" panose="020B0604020202020204" pitchFamily="34" charset="0"/>
              <a:buChar char="•"/>
              <a:defRPr/>
            </a:pPr>
            <a:r>
              <a:rPr lang="en-US" sz="3467" b="1" dirty="0">
                <a:solidFill>
                  <a:prstClr val="white"/>
                </a:solidFill>
              </a:rPr>
              <a:t>Faith requires </a:t>
            </a:r>
            <a:r>
              <a:rPr lang="en-US" sz="3467" b="1" u="sng" dirty="0">
                <a:solidFill>
                  <a:srgbClr val="1F497D">
                    <a:lumMod val="20000"/>
                    <a:lumOff val="80000"/>
                  </a:srgbClr>
                </a:solidFill>
              </a:rPr>
              <a:t>hearing</a:t>
            </a:r>
            <a:r>
              <a:rPr lang="en-US" sz="3467" b="1" dirty="0">
                <a:solidFill>
                  <a:prstClr val="white"/>
                </a:solidFill>
              </a:rPr>
              <a:t>.</a:t>
            </a:r>
          </a:p>
          <a:p>
            <a:pPr marL="609585" indent="-609585" defTabSz="913425">
              <a:buFont typeface="Arial" panose="020B0604020202020204" pitchFamily="34" charset="0"/>
              <a:buChar char="•"/>
              <a:defRPr/>
            </a:pPr>
            <a:r>
              <a:rPr lang="en-US" sz="3467" b="1" dirty="0">
                <a:solidFill>
                  <a:prstClr val="white"/>
                </a:solidFill>
              </a:rPr>
              <a:t>Hearing requires </a:t>
            </a:r>
            <a:r>
              <a:rPr lang="en-US" sz="3467" b="1" u="sng" dirty="0">
                <a:solidFill>
                  <a:srgbClr val="1F497D">
                    <a:lumMod val="20000"/>
                    <a:lumOff val="80000"/>
                  </a:srgbClr>
                </a:solidFill>
              </a:rPr>
              <a:t>preaching</a:t>
            </a:r>
            <a:r>
              <a:rPr lang="en-US" sz="3467" b="1" dirty="0">
                <a:solidFill>
                  <a:prstClr val="white"/>
                </a:solidFill>
              </a:rPr>
              <a:t>.</a:t>
            </a:r>
          </a:p>
          <a:p>
            <a:pPr marL="609585" indent="-609585" defTabSz="913425">
              <a:buFont typeface="Arial" panose="020B0604020202020204" pitchFamily="34" charset="0"/>
              <a:buChar char="•"/>
              <a:defRPr/>
            </a:pPr>
            <a:r>
              <a:rPr lang="en-US" sz="3467" b="1" dirty="0">
                <a:solidFill>
                  <a:prstClr val="white"/>
                </a:solidFill>
              </a:rPr>
              <a:t>Preaching requires </a:t>
            </a:r>
            <a:r>
              <a:rPr lang="en-US" sz="3467" b="1" u="sng" dirty="0">
                <a:solidFill>
                  <a:srgbClr val="1F497D">
                    <a:lumMod val="20000"/>
                    <a:lumOff val="80000"/>
                  </a:srgbClr>
                </a:solidFill>
              </a:rPr>
              <a:t>sending</a:t>
            </a:r>
            <a:r>
              <a:rPr lang="en-US" sz="3467" b="1" dirty="0">
                <a:solidFill>
                  <a:prstClr val="white"/>
                </a:solidFill>
              </a:rPr>
              <a:t>.</a:t>
            </a:r>
          </a:p>
        </p:txBody>
      </p:sp>
    </p:spTree>
    <p:extLst>
      <p:ext uri="{BB962C8B-B14F-4D97-AF65-F5344CB8AC3E}">
        <p14:creationId xmlns:p14="http://schemas.microsoft.com/office/powerpoint/2010/main" val="2139076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5">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6" dur="10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 calcmode="lin" valueType="num">
                                      <p:cBhvr>
                                        <p:cTn id="28"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0"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2924070"/>
          </a:xfrm>
          <a:prstGeom prst="rect">
            <a:avLst/>
          </a:prstGeom>
          <a:noFill/>
        </p:spPr>
        <p:txBody>
          <a:bodyPr wrap="square" rtlCol="0">
            <a:spAutoFit/>
          </a:bodyPr>
          <a:lstStyle/>
          <a:p>
            <a:pPr marL="761981" indent="-761981" defTabSz="913425">
              <a:buFont typeface="+mj-lt"/>
              <a:buAutoNum type="romanUcPeriod" startAt="3"/>
              <a:defRPr/>
            </a:pPr>
            <a:r>
              <a:rPr lang="en-US" sz="4000" b="1" dirty="0">
                <a:solidFill>
                  <a:prstClr val="white"/>
                </a:solidFill>
              </a:rPr>
              <a:t>God’s messengers are sent to lost people so they will </a:t>
            </a:r>
            <a:r>
              <a:rPr lang="en-US" sz="4000" b="1" u="sng" dirty="0">
                <a:solidFill>
                  <a:srgbClr val="1F497D">
                    <a:lumMod val="20000"/>
                    <a:lumOff val="80000"/>
                  </a:srgbClr>
                </a:solidFill>
              </a:rPr>
              <a:t>trust</a:t>
            </a:r>
            <a:r>
              <a:rPr lang="en-US" sz="4000" b="1" dirty="0">
                <a:solidFill>
                  <a:prstClr val="white"/>
                </a:solidFill>
              </a:rPr>
              <a:t> in </a:t>
            </a:r>
            <a:r>
              <a:rPr lang="en-US" sz="4000" b="1" u="sng" dirty="0">
                <a:solidFill>
                  <a:srgbClr val="1F497D">
                    <a:lumMod val="20000"/>
                    <a:lumOff val="80000"/>
                  </a:srgbClr>
                </a:solidFill>
              </a:rPr>
              <a:t>Jesus</a:t>
            </a:r>
            <a:r>
              <a:rPr lang="en-US" sz="4000" b="1" dirty="0">
                <a:solidFill>
                  <a:prstClr val="white"/>
                </a:solidFill>
              </a:rPr>
              <a:t>.</a:t>
            </a:r>
          </a:p>
          <a:p>
            <a:pPr defTabSz="913425">
              <a:defRPr/>
            </a:pPr>
            <a:r>
              <a:rPr lang="en-US" sz="3467" b="1" dirty="0">
                <a:solidFill>
                  <a:prstClr val="white"/>
                </a:solidFill>
              </a:rPr>
              <a:t>B. God saves people through faithful </a:t>
            </a:r>
            <a:r>
              <a:rPr lang="en-US" sz="3467" b="1" u="sng" dirty="0">
                <a:solidFill>
                  <a:srgbClr val="1F497D">
                    <a:lumMod val="20000"/>
                    <a:lumOff val="80000"/>
                  </a:srgbClr>
                </a:solidFill>
              </a:rPr>
              <a:t>witnesses</a:t>
            </a:r>
            <a:r>
              <a:rPr lang="en-US" sz="3467" b="1" dirty="0">
                <a:solidFill>
                  <a:prstClr val="white"/>
                </a:solidFill>
              </a:rPr>
              <a:t>.</a:t>
            </a:r>
          </a:p>
          <a:p>
            <a:pPr defTabSz="913425">
              <a:defRPr/>
            </a:pPr>
            <a:r>
              <a:rPr lang="en-US" sz="3467" b="1" i="1" dirty="0">
                <a:solidFill>
                  <a:srgbClr val="F79646">
                    <a:lumMod val="20000"/>
                    <a:lumOff val="80000"/>
                  </a:srgbClr>
                </a:solidFill>
              </a:rPr>
              <a:t>As it is written, “How beautiful are the feet of those who preach the good news!”</a:t>
            </a:r>
            <a:endParaRPr lang="en-US" sz="3467" b="1" dirty="0">
              <a:solidFill>
                <a:prstClr val="white"/>
              </a:solidFill>
            </a:endParaRPr>
          </a:p>
        </p:txBody>
      </p:sp>
      <p:sp>
        <p:nvSpPr>
          <p:cNvPr id="7" name="TextBox 6">
            <a:extLst>
              <a:ext uri="{FF2B5EF4-FFF2-40B4-BE49-F238E27FC236}">
                <a16:creationId xmlns:a16="http://schemas.microsoft.com/office/drawing/2014/main" xmlns="" id="{CCD12F1E-C0BF-084F-A591-84BBD68DED52}"/>
              </a:ext>
            </a:extLst>
          </p:cNvPr>
          <p:cNvSpPr txBox="1"/>
          <p:nvPr/>
        </p:nvSpPr>
        <p:spPr>
          <a:xfrm>
            <a:off x="569343" y="3937001"/>
            <a:ext cx="11041812" cy="3293594"/>
          </a:xfrm>
          <a:prstGeom prst="rect">
            <a:avLst/>
          </a:prstGeom>
          <a:noFill/>
        </p:spPr>
        <p:txBody>
          <a:bodyPr wrap="square" numCol="2" rtlCol="0">
            <a:spAutoFit/>
          </a:bodyPr>
          <a:lstStyle/>
          <a:p>
            <a:pPr marL="609585" indent="-609585" defTabSz="913425">
              <a:buFont typeface="Arial" panose="020B0604020202020204" pitchFamily="34" charset="0"/>
              <a:buChar char="•"/>
              <a:defRPr/>
            </a:pPr>
            <a:r>
              <a:rPr lang="en-US" sz="3467" b="1" dirty="0">
                <a:solidFill>
                  <a:prstClr val="white"/>
                </a:solidFill>
              </a:rPr>
              <a:t>Be sensitive</a:t>
            </a:r>
          </a:p>
          <a:p>
            <a:pPr marL="609585" indent="-609585" defTabSz="913425">
              <a:buFont typeface="Arial" panose="020B0604020202020204" pitchFamily="34" charset="0"/>
              <a:buChar char="•"/>
              <a:defRPr/>
            </a:pPr>
            <a:r>
              <a:rPr lang="en-US" sz="3467" b="1" dirty="0">
                <a:solidFill>
                  <a:prstClr val="white"/>
                </a:solidFill>
              </a:rPr>
              <a:t>Be available</a:t>
            </a:r>
          </a:p>
          <a:p>
            <a:pPr marL="609585" indent="-609585" defTabSz="913425">
              <a:buFont typeface="Arial" panose="020B0604020202020204" pitchFamily="34" charset="0"/>
              <a:buChar char="•"/>
              <a:defRPr/>
            </a:pPr>
            <a:r>
              <a:rPr lang="en-US" sz="3467" b="1" dirty="0">
                <a:solidFill>
                  <a:prstClr val="white"/>
                </a:solidFill>
              </a:rPr>
              <a:t>Initiate</a:t>
            </a:r>
          </a:p>
          <a:p>
            <a:pPr marL="609585" indent="-609585" defTabSz="913425">
              <a:buFont typeface="Arial" panose="020B0604020202020204" pitchFamily="34" charset="0"/>
              <a:buChar char="•"/>
              <a:defRPr/>
            </a:pPr>
            <a:endParaRPr lang="en-US" sz="3467" b="1" dirty="0">
              <a:solidFill>
                <a:prstClr val="white"/>
              </a:solidFill>
            </a:endParaRPr>
          </a:p>
          <a:p>
            <a:pPr marL="609585" indent="-609585" defTabSz="913425">
              <a:buFont typeface="Arial" panose="020B0604020202020204" pitchFamily="34" charset="0"/>
              <a:buChar char="•"/>
              <a:defRPr/>
            </a:pPr>
            <a:endParaRPr lang="en-US" sz="3467" b="1" dirty="0">
              <a:solidFill>
                <a:prstClr val="white"/>
              </a:solidFill>
            </a:endParaRPr>
          </a:p>
          <a:p>
            <a:pPr marL="609585" indent="-609585" defTabSz="913425">
              <a:buFont typeface="Arial" panose="020B0604020202020204" pitchFamily="34" charset="0"/>
              <a:buChar char="•"/>
              <a:defRPr/>
            </a:pPr>
            <a:endParaRPr lang="en-US" sz="3467" b="1" dirty="0">
              <a:solidFill>
                <a:prstClr val="white"/>
              </a:solidFill>
            </a:endParaRPr>
          </a:p>
          <a:p>
            <a:pPr marL="609585" indent="-609585" defTabSz="913425">
              <a:buFont typeface="Arial" panose="020B0604020202020204" pitchFamily="34" charset="0"/>
              <a:buChar char="•"/>
              <a:defRPr/>
            </a:pPr>
            <a:r>
              <a:rPr lang="en-US" sz="3467" b="1" dirty="0">
                <a:solidFill>
                  <a:prstClr val="white"/>
                </a:solidFill>
              </a:rPr>
              <a:t>Be tactful</a:t>
            </a:r>
          </a:p>
          <a:p>
            <a:pPr marL="609585" indent="-609585" defTabSz="913425">
              <a:buFont typeface="Arial" panose="020B0604020202020204" pitchFamily="34" charset="0"/>
              <a:buChar char="•"/>
              <a:defRPr/>
            </a:pPr>
            <a:r>
              <a:rPr lang="en-US" sz="3467" b="1" dirty="0">
                <a:solidFill>
                  <a:prstClr val="white"/>
                </a:solidFill>
              </a:rPr>
              <a:t>Focus on Jesus</a:t>
            </a:r>
          </a:p>
          <a:p>
            <a:pPr marL="609585" indent="-609585" defTabSz="913425">
              <a:buFont typeface="Arial" panose="020B0604020202020204" pitchFamily="34" charset="0"/>
              <a:buChar char="•"/>
              <a:defRPr/>
            </a:pPr>
            <a:r>
              <a:rPr lang="en-US" sz="3467" b="1" dirty="0">
                <a:solidFill>
                  <a:prstClr val="white"/>
                </a:solidFill>
              </a:rPr>
              <a:t>Invite them to believe in Christ</a:t>
            </a:r>
          </a:p>
        </p:txBody>
      </p:sp>
    </p:spTree>
    <p:extLst>
      <p:ext uri="{BB962C8B-B14F-4D97-AF65-F5344CB8AC3E}">
        <p14:creationId xmlns:p14="http://schemas.microsoft.com/office/powerpoint/2010/main" val="440396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5">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10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1" dur="10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 calcmode="lin" valueType="num">
                                      <p:cBhvr>
                                        <p:cTn id="26"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8" dur="10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p:cTn id="3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5" dur="10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 calcmode="lin" valueType="num">
                                      <p:cBhvr>
                                        <p:cTn id="40" dur="1000" fill="hold"/>
                                        <p:tgtEl>
                                          <p:spTgt spid="7">
                                            <p:txEl>
                                              <p:pRg st="6" end="6"/>
                                            </p:txEl>
                                          </p:spTgt>
                                        </p:tgtEl>
                                        <p:attrNameLst>
                                          <p:attrName>ppt_w</p:attrName>
                                        </p:attrNameLst>
                                      </p:cBhvr>
                                      <p:tavLst>
                                        <p:tav tm="0">
                                          <p:val>
                                            <p:fltVal val="0"/>
                                          </p:val>
                                        </p:tav>
                                        <p:tav tm="100000">
                                          <p:val>
                                            <p:strVal val="#ppt_w"/>
                                          </p:val>
                                        </p:tav>
                                      </p:tavLst>
                                    </p:anim>
                                    <p:anim calcmode="lin" valueType="num">
                                      <p:cBhvr>
                                        <p:cTn id="41" dur="10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42" dur="10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 calcmode="lin" valueType="num">
                                      <p:cBhvr>
                                        <p:cTn id="47" dur="1000" fill="hold"/>
                                        <p:tgtEl>
                                          <p:spTgt spid="7">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49" dur="1000"/>
                                        <p:tgtEl>
                                          <p:spTgt spid="7">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
                                            <p:txEl>
                                              <p:pRg st="8" end="8"/>
                                            </p:txEl>
                                          </p:spTgt>
                                        </p:tgtEl>
                                        <p:attrNameLst>
                                          <p:attrName>style.visibility</p:attrName>
                                        </p:attrNameLst>
                                      </p:cBhvr>
                                      <p:to>
                                        <p:strVal val="visible"/>
                                      </p:to>
                                    </p:set>
                                    <p:anim calcmode="lin" valueType="num">
                                      <p:cBhvr>
                                        <p:cTn id="54" dur="1000" fill="hold"/>
                                        <p:tgtEl>
                                          <p:spTgt spid="7">
                                            <p:txEl>
                                              <p:pRg st="8" end="8"/>
                                            </p:txEl>
                                          </p:spTgt>
                                        </p:tgtEl>
                                        <p:attrNameLst>
                                          <p:attrName>ppt_w</p:attrName>
                                        </p:attrNameLst>
                                      </p:cBhvr>
                                      <p:tavLst>
                                        <p:tav tm="0">
                                          <p:val>
                                            <p:fltVal val="0"/>
                                          </p:val>
                                        </p:tav>
                                        <p:tav tm="100000">
                                          <p:val>
                                            <p:strVal val="#ppt_w"/>
                                          </p:val>
                                        </p:tav>
                                      </p:tavLst>
                                    </p:anim>
                                    <p:anim calcmode="lin" valueType="num">
                                      <p:cBhvr>
                                        <p:cTn id="55" dur="10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56" dur="1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Tree>
    <p:extLst>
      <p:ext uri="{BB962C8B-B14F-4D97-AF65-F5344CB8AC3E}">
        <p14:creationId xmlns:p14="http://schemas.microsoft.com/office/powerpoint/2010/main" val="150894127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80"/>
            <a:ext cx="11041812" cy="3827138"/>
          </a:xfrm>
          <a:prstGeom prst="rect">
            <a:avLst/>
          </a:prstGeom>
          <a:noFill/>
        </p:spPr>
        <p:txBody>
          <a:bodyPr wrap="square" rtlCol="0">
            <a:spAutoFit/>
          </a:bodyPr>
          <a:lstStyle/>
          <a:p>
            <a:pPr algn="ctr" defTabSz="913425">
              <a:defRPr/>
            </a:pPr>
            <a:endParaRPr lang="en-US" sz="3467" b="1" dirty="0">
              <a:solidFill>
                <a:srgbClr val="1F497D">
                  <a:lumMod val="20000"/>
                  <a:lumOff val="80000"/>
                </a:srgbClr>
              </a:solidFill>
            </a:endParaRPr>
          </a:p>
          <a:p>
            <a:pPr algn="ctr" defTabSz="913425">
              <a:defRPr/>
            </a:pPr>
            <a:r>
              <a:rPr lang="en-US" sz="3467" b="1" dirty="0">
                <a:solidFill>
                  <a:srgbClr val="1F497D">
                    <a:lumMod val="20000"/>
                    <a:lumOff val="80000"/>
                  </a:srgbClr>
                </a:solidFill>
              </a:rPr>
              <a:t>As we cultivate a passion for those who don’t know Jesus, we pray for opportunities to share with them the Good News that Jesus is Lord. He died for our sins and through faith God raised Him from the dead that we may be saved and given eternal life. </a:t>
            </a:r>
          </a:p>
          <a:p>
            <a:pPr algn="ctr" defTabSz="913425">
              <a:defRPr/>
            </a:pPr>
            <a:r>
              <a:rPr lang="en-US" sz="3467" b="1" dirty="0">
                <a:solidFill>
                  <a:srgbClr val="1F497D">
                    <a:lumMod val="20000"/>
                    <a:lumOff val="80000"/>
                  </a:srgbClr>
                </a:solidFill>
              </a:rPr>
              <a:t> </a:t>
            </a:r>
          </a:p>
        </p:txBody>
      </p:sp>
    </p:spTree>
    <p:extLst>
      <p:ext uri="{BB962C8B-B14F-4D97-AF65-F5344CB8AC3E}">
        <p14:creationId xmlns:p14="http://schemas.microsoft.com/office/powerpoint/2010/main" val="114167192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Tree>
    <p:extLst>
      <p:ext uri="{BB962C8B-B14F-4D97-AF65-F5344CB8AC3E}">
        <p14:creationId xmlns:p14="http://schemas.microsoft.com/office/powerpoint/2010/main" val="31362391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3581" t="16756" r="2768" b="10557"/>
          <a:stretch/>
        </p:blipFill>
        <p:spPr>
          <a:xfrm>
            <a:off x="0" y="-25400"/>
            <a:ext cx="12192000" cy="6908800"/>
          </a:xfrm>
          <a:prstGeom prst="rect">
            <a:avLst/>
          </a:prstGeom>
        </p:spPr>
      </p:pic>
    </p:spTree>
    <p:extLst>
      <p:ext uri="{BB962C8B-B14F-4D97-AF65-F5344CB8AC3E}">
        <p14:creationId xmlns:p14="http://schemas.microsoft.com/office/powerpoint/2010/main" val="115228647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7" name="TextBox 6"/>
          <p:cNvSpPr txBox="1"/>
          <p:nvPr/>
        </p:nvSpPr>
        <p:spPr>
          <a:xfrm>
            <a:off x="569345" y="787401"/>
            <a:ext cx="11041812" cy="5427768"/>
          </a:xfrm>
          <a:prstGeom prst="rect">
            <a:avLst/>
          </a:prstGeom>
          <a:noFill/>
        </p:spPr>
        <p:txBody>
          <a:bodyPr wrap="square" rtlCol="0">
            <a:spAutoFit/>
          </a:bodyPr>
          <a:lstStyle/>
          <a:p>
            <a:pPr defTabSz="913425">
              <a:defRPr/>
            </a:pPr>
            <a:r>
              <a:rPr lang="en-US" sz="3467" b="1" dirty="0">
                <a:solidFill>
                  <a:srgbClr val="F79646">
                    <a:lumMod val="20000"/>
                    <a:lumOff val="80000"/>
                  </a:srgbClr>
                </a:solidFill>
              </a:rPr>
              <a:t>Romans 10:1-17 Brothers, my heart's desire and prayer to God for them is that they may be saved. 2 For I bear them witness that they have a zeal for God, but not according to knowledge. 3 For, being ignorant of the righteousness of God, and seeking to establish their own, they did not submit to God's righteousness. 4 For Christ is the end of the law for righteousness to everyone who believes. 5 For Moses writes about the righteousness that is based on the law, that the person who does the commandments shall live by them. -</a:t>
            </a:r>
          </a:p>
        </p:txBody>
      </p:sp>
    </p:spTree>
    <p:extLst>
      <p:ext uri="{BB962C8B-B14F-4D97-AF65-F5344CB8AC3E}">
        <p14:creationId xmlns:p14="http://schemas.microsoft.com/office/powerpoint/2010/main" val="18083257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7" name="TextBox 6"/>
          <p:cNvSpPr txBox="1"/>
          <p:nvPr/>
        </p:nvSpPr>
        <p:spPr>
          <a:xfrm>
            <a:off x="569345" y="787401"/>
            <a:ext cx="11041812" cy="4894225"/>
          </a:xfrm>
          <a:prstGeom prst="rect">
            <a:avLst/>
          </a:prstGeom>
          <a:noFill/>
        </p:spPr>
        <p:txBody>
          <a:bodyPr wrap="square" rtlCol="0">
            <a:spAutoFit/>
          </a:bodyPr>
          <a:lstStyle/>
          <a:p>
            <a:pPr defTabSz="913425">
              <a:defRPr/>
            </a:pPr>
            <a:r>
              <a:rPr lang="en-US" sz="3467" b="1" dirty="0">
                <a:solidFill>
                  <a:srgbClr val="F79646">
                    <a:lumMod val="20000"/>
                    <a:lumOff val="80000"/>
                  </a:srgbClr>
                </a:solidFill>
              </a:rPr>
              <a:t>6 But the righteousness based on faith says, “Do not say in your heart, ‘Who will ascend into heaven?’” (that is, to bring Christ down) 7 “or ‘Who will descend into the abyss?’” (that is, to bring Christ up from the dead). 8 But what does it say? “The word is near you, in your mouth and in your heart” (that is, the word of faith that we proclaim); 9 because, if you confess with your mouth that Jesus is Lord and believe in your heart that God raised him from the dead, you will be saved. -</a:t>
            </a:r>
          </a:p>
        </p:txBody>
      </p:sp>
    </p:spTree>
    <p:extLst>
      <p:ext uri="{BB962C8B-B14F-4D97-AF65-F5344CB8AC3E}">
        <p14:creationId xmlns:p14="http://schemas.microsoft.com/office/powerpoint/2010/main" val="56374432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7" name="TextBox 6"/>
          <p:cNvSpPr txBox="1"/>
          <p:nvPr/>
        </p:nvSpPr>
        <p:spPr>
          <a:xfrm>
            <a:off x="569345" y="787401"/>
            <a:ext cx="11041812" cy="3827138"/>
          </a:xfrm>
          <a:prstGeom prst="rect">
            <a:avLst/>
          </a:prstGeom>
          <a:noFill/>
        </p:spPr>
        <p:txBody>
          <a:bodyPr wrap="square" rtlCol="0">
            <a:spAutoFit/>
          </a:bodyPr>
          <a:lstStyle/>
          <a:p>
            <a:pPr defTabSz="913425">
              <a:defRPr/>
            </a:pPr>
            <a:r>
              <a:rPr lang="en-US" sz="3467" b="1" dirty="0">
                <a:solidFill>
                  <a:srgbClr val="F79646">
                    <a:lumMod val="20000"/>
                    <a:lumOff val="80000"/>
                  </a:srgbClr>
                </a:solidFill>
              </a:rPr>
              <a:t>10 For with the heart one believes and is justified, and with the mouth one confesses and is saved. 11 For the Scripture says, “Everyone who believes in him will not be put to shame.” 12 For there is no distinction between Jew and Greek; for the same Lord is Lord of all, bestowing his riches on all who call on him. 13 For “everyone who calls on the name of the Lord will be saved.” -</a:t>
            </a:r>
          </a:p>
        </p:txBody>
      </p:sp>
    </p:spTree>
    <p:extLst>
      <p:ext uri="{BB962C8B-B14F-4D97-AF65-F5344CB8AC3E}">
        <p14:creationId xmlns:p14="http://schemas.microsoft.com/office/powerpoint/2010/main" val="15305332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7" name="TextBox 6"/>
          <p:cNvSpPr txBox="1"/>
          <p:nvPr/>
        </p:nvSpPr>
        <p:spPr>
          <a:xfrm>
            <a:off x="569345" y="787401"/>
            <a:ext cx="11041812" cy="5427768"/>
          </a:xfrm>
          <a:prstGeom prst="rect">
            <a:avLst/>
          </a:prstGeom>
          <a:noFill/>
        </p:spPr>
        <p:txBody>
          <a:bodyPr wrap="square" rtlCol="0">
            <a:spAutoFit/>
          </a:bodyPr>
          <a:lstStyle/>
          <a:p>
            <a:pPr defTabSz="913425">
              <a:defRPr/>
            </a:pPr>
            <a:r>
              <a:rPr lang="en-US" sz="3467" b="1" dirty="0">
                <a:solidFill>
                  <a:srgbClr val="F79646">
                    <a:lumMod val="20000"/>
                    <a:lumOff val="80000"/>
                  </a:srgbClr>
                </a:solidFill>
              </a:rPr>
              <a:t>14 How then will they call on him in whom they have not believed? And how are they to believe in him of whom they have never heard? And how are they to hear without someone preaching? 15 And how are they to preach unless they are sent? As it is written, “How beautiful are the feet of those who preach the good news!” 16 But they have not all obeyed the gospel. For Isaiah says, “Lord, who has believed what he has heard from us?” 17 So faith comes from hearing, and hearing through the word of Christ.  (ESV)</a:t>
            </a:r>
          </a:p>
        </p:txBody>
      </p:sp>
    </p:spTree>
    <p:extLst>
      <p:ext uri="{BB962C8B-B14F-4D97-AF65-F5344CB8AC3E}">
        <p14:creationId xmlns:p14="http://schemas.microsoft.com/office/powerpoint/2010/main" val="182930781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3" name="TextBox 2"/>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Tree>
    <p:extLst>
      <p:ext uri="{BB962C8B-B14F-4D97-AF65-F5344CB8AC3E}">
        <p14:creationId xmlns:p14="http://schemas.microsoft.com/office/powerpoint/2010/main" val="180057306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5058244"/>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A. The Apostle Paul’s heart’s desire and prayer was for the </a:t>
            </a:r>
            <a:r>
              <a:rPr lang="en-US" sz="3467" b="1" u="sng" dirty="0">
                <a:solidFill>
                  <a:srgbClr val="1F497D">
                    <a:lumMod val="20000"/>
                    <a:lumOff val="80000"/>
                  </a:srgbClr>
                </a:solidFill>
              </a:rPr>
              <a:t>salvation</a:t>
            </a:r>
            <a:r>
              <a:rPr lang="en-US" sz="3467" b="1" dirty="0">
                <a:solidFill>
                  <a:prstClr val="white"/>
                </a:solidFill>
              </a:rPr>
              <a:t> of </a:t>
            </a:r>
            <a:r>
              <a:rPr lang="en-US" sz="3467" b="1" u="sng" dirty="0">
                <a:solidFill>
                  <a:srgbClr val="1F497D">
                    <a:lumMod val="20000"/>
                    <a:lumOff val="80000"/>
                  </a:srgbClr>
                </a:solidFill>
              </a:rPr>
              <a:t>unbelievers</a:t>
            </a:r>
            <a:r>
              <a:rPr lang="en-US" sz="3467" b="1" dirty="0">
                <a:solidFill>
                  <a:prstClr val="white"/>
                </a:solidFill>
              </a:rPr>
              <a:t>.</a:t>
            </a:r>
          </a:p>
          <a:p>
            <a:pPr defTabSz="913425">
              <a:defRPr/>
            </a:pPr>
            <a:r>
              <a:rPr lang="en-US" sz="3467" b="1" i="1" dirty="0">
                <a:solidFill>
                  <a:srgbClr val="F79646">
                    <a:lumMod val="20000"/>
                    <a:lumOff val="80000"/>
                  </a:srgbClr>
                </a:solidFill>
              </a:rPr>
              <a:t>1 Brothers, my heart's desire and prayer to God for them is </a:t>
            </a:r>
            <a:r>
              <a:rPr lang="en-US" sz="3467" b="1" i="1" u="sng" dirty="0">
                <a:solidFill>
                  <a:srgbClr val="F79646">
                    <a:lumMod val="20000"/>
                    <a:lumOff val="80000"/>
                  </a:srgbClr>
                </a:solidFill>
              </a:rPr>
              <a:t>that they may be saved</a:t>
            </a:r>
            <a:r>
              <a:rPr lang="en-US" sz="3467" b="1" i="1" dirty="0">
                <a:solidFill>
                  <a:srgbClr val="F79646">
                    <a:lumMod val="20000"/>
                    <a:lumOff val="80000"/>
                  </a:srgbClr>
                </a:solidFill>
              </a:rPr>
              <a:t>... 11 …“Everyone who believes in him will not be put to shame.” 12 For there is no distinction between Jew and Greek; for the same Lord is Lord of all, </a:t>
            </a:r>
            <a:r>
              <a:rPr lang="en-US" sz="3467" b="1" i="1" u="sng" dirty="0">
                <a:solidFill>
                  <a:srgbClr val="F79646">
                    <a:lumMod val="20000"/>
                    <a:lumOff val="80000"/>
                  </a:srgbClr>
                </a:solidFill>
              </a:rPr>
              <a:t>bestowing his riches on all who call on him</a:t>
            </a:r>
            <a:r>
              <a:rPr lang="en-US" sz="3467" b="1" i="1" dirty="0">
                <a:solidFill>
                  <a:srgbClr val="F79646">
                    <a:lumMod val="20000"/>
                    <a:lumOff val="80000"/>
                  </a:srgbClr>
                </a:solidFill>
              </a:rPr>
              <a:t>.</a:t>
            </a:r>
          </a:p>
        </p:txBody>
      </p:sp>
    </p:spTree>
    <p:extLst>
      <p:ext uri="{BB962C8B-B14F-4D97-AF65-F5344CB8AC3E}">
        <p14:creationId xmlns:p14="http://schemas.microsoft.com/office/powerpoint/2010/main" val="203934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5">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581" t="81425" r="2768" b="10557"/>
          <a:stretch/>
        </p:blipFill>
        <p:spPr>
          <a:xfrm>
            <a:off x="0" y="6121400"/>
            <a:ext cx="12192000" cy="762000"/>
          </a:xfrm>
          <a:prstGeom prst="rect">
            <a:avLst/>
          </a:prstGeom>
        </p:spPr>
      </p:pic>
      <p:sp>
        <p:nvSpPr>
          <p:cNvPr id="8" name="TextBox 7"/>
          <p:cNvSpPr txBox="1"/>
          <p:nvPr/>
        </p:nvSpPr>
        <p:spPr>
          <a:xfrm>
            <a:off x="203201" y="6166247"/>
            <a:ext cx="3302507" cy="584775"/>
          </a:xfrm>
          <a:prstGeom prst="rect">
            <a:avLst/>
          </a:prstGeom>
          <a:noFill/>
        </p:spPr>
        <p:txBody>
          <a:bodyPr wrap="none" rtlCol="0">
            <a:spAutoFit/>
          </a:bodyPr>
          <a:lstStyle/>
          <a:p>
            <a:pPr fontAlgn="base">
              <a:spcBef>
                <a:spcPct val="0"/>
              </a:spcBef>
              <a:spcAft>
                <a:spcPct val="0"/>
              </a:spcAft>
              <a:defRPr/>
            </a:pPr>
            <a:r>
              <a:rPr lang="en-US" sz="3200" b="1" dirty="0">
                <a:solidFill>
                  <a:prstClr val="white"/>
                </a:solidFill>
                <a:latin typeface="Arial" charset="0"/>
                <a:cs typeface="Arial" charset="0"/>
              </a:rPr>
              <a:t>Mission Sunday</a:t>
            </a:r>
          </a:p>
        </p:txBody>
      </p:sp>
      <p:sp>
        <p:nvSpPr>
          <p:cNvPr id="2" name="TextBox 1"/>
          <p:cNvSpPr txBox="1"/>
          <p:nvPr/>
        </p:nvSpPr>
        <p:spPr>
          <a:xfrm>
            <a:off x="0" y="109572"/>
            <a:ext cx="12192000" cy="769441"/>
          </a:xfrm>
          <a:prstGeom prst="rect">
            <a:avLst/>
          </a:prstGeom>
          <a:noFill/>
        </p:spPr>
        <p:txBody>
          <a:bodyPr wrap="square" rtlCol="0">
            <a:spAutoFit/>
          </a:bodyPr>
          <a:lstStyle/>
          <a:p>
            <a:pPr algn="ctr" defTabSz="913425">
              <a:defRPr/>
            </a:pPr>
            <a:r>
              <a:rPr lang="en-US" sz="4400" b="1" dirty="0">
                <a:solidFill>
                  <a:prstClr val="white"/>
                </a:solidFill>
              </a:rPr>
              <a:t>A Passion For the Lost</a:t>
            </a:r>
          </a:p>
        </p:txBody>
      </p:sp>
      <p:sp>
        <p:nvSpPr>
          <p:cNvPr id="5" name="TextBox 4"/>
          <p:cNvSpPr txBox="1"/>
          <p:nvPr/>
        </p:nvSpPr>
        <p:spPr>
          <a:xfrm>
            <a:off x="569345" y="903079"/>
            <a:ext cx="11041812" cy="5058244"/>
          </a:xfrm>
          <a:prstGeom prst="rect">
            <a:avLst/>
          </a:prstGeom>
          <a:noFill/>
        </p:spPr>
        <p:txBody>
          <a:bodyPr wrap="square" rtlCol="0">
            <a:spAutoFit/>
          </a:bodyPr>
          <a:lstStyle/>
          <a:p>
            <a:pPr marL="571486" indent="-571486" defTabSz="913425">
              <a:buFont typeface="+mj-lt"/>
              <a:buAutoNum type="romanUcPeriod"/>
              <a:defRPr/>
            </a:pPr>
            <a:r>
              <a:rPr lang="en-US" sz="4000" b="1" dirty="0">
                <a:solidFill>
                  <a:prstClr val="white"/>
                </a:solidFill>
              </a:rPr>
              <a:t>God’s messengers need to cultivate a </a:t>
            </a:r>
            <a:r>
              <a:rPr lang="en-US" sz="4000" b="1" u="sng" dirty="0">
                <a:solidFill>
                  <a:srgbClr val="1F497D">
                    <a:lumMod val="20000"/>
                    <a:lumOff val="80000"/>
                  </a:srgbClr>
                </a:solidFill>
              </a:rPr>
              <a:t>passion</a:t>
            </a:r>
            <a:r>
              <a:rPr lang="en-US" sz="4000" b="1" dirty="0">
                <a:solidFill>
                  <a:prstClr val="white"/>
                </a:solidFill>
              </a:rPr>
              <a:t> for </a:t>
            </a:r>
            <a:r>
              <a:rPr lang="en-US" sz="4000" b="1" u="sng" dirty="0">
                <a:solidFill>
                  <a:srgbClr val="1F497D">
                    <a:lumMod val="20000"/>
                    <a:lumOff val="80000"/>
                  </a:srgbClr>
                </a:solidFill>
              </a:rPr>
              <a:t>lost</a:t>
            </a:r>
            <a:r>
              <a:rPr lang="en-US" sz="4000" b="1" dirty="0">
                <a:solidFill>
                  <a:prstClr val="white"/>
                </a:solidFill>
              </a:rPr>
              <a:t> people.</a:t>
            </a:r>
          </a:p>
          <a:p>
            <a:pPr defTabSz="913425">
              <a:defRPr/>
            </a:pPr>
            <a:r>
              <a:rPr lang="en-US" sz="3467" b="1" dirty="0">
                <a:solidFill>
                  <a:prstClr val="white"/>
                </a:solidFill>
              </a:rPr>
              <a:t>B. The Apostle Paul explains why people are </a:t>
            </a:r>
            <a:r>
              <a:rPr lang="en-US" sz="3467" b="1" u="sng" dirty="0">
                <a:solidFill>
                  <a:srgbClr val="1F497D">
                    <a:lumMod val="20000"/>
                    <a:lumOff val="80000"/>
                  </a:srgbClr>
                </a:solidFill>
              </a:rPr>
              <a:t>lost</a:t>
            </a:r>
            <a:r>
              <a:rPr lang="en-US" sz="3467" b="1" dirty="0">
                <a:solidFill>
                  <a:prstClr val="white"/>
                </a:solidFill>
              </a:rPr>
              <a:t>.</a:t>
            </a:r>
          </a:p>
          <a:p>
            <a:pPr defTabSz="913425">
              <a:defRPr/>
            </a:pPr>
            <a:r>
              <a:rPr lang="en-US" sz="3467" b="1" dirty="0">
                <a:solidFill>
                  <a:prstClr val="white"/>
                </a:solidFill>
              </a:rPr>
              <a:t>- Religious activity without </a:t>
            </a:r>
            <a:r>
              <a:rPr lang="en-US" sz="3467" b="1" u="sng" dirty="0">
                <a:solidFill>
                  <a:srgbClr val="1F497D">
                    <a:lumMod val="20000"/>
                    <a:lumOff val="80000"/>
                  </a:srgbClr>
                </a:solidFill>
              </a:rPr>
              <a:t>knowledge</a:t>
            </a:r>
            <a:r>
              <a:rPr lang="en-US" sz="3467" b="1" dirty="0">
                <a:solidFill>
                  <a:prstClr val="white"/>
                </a:solidFill>
              </a:rPr>
              <a:t> is futile.</a:t>
            </a:r>
          </a:p>
          <a:p>
            <a:pPr defTabSz="913425">
              <a:defRPr/>
            </a:pPr>
            <a:r>
              <a:rPr lang="en-US" sz="3467" b="1" i="1" dirty="0">
                <a:solidFill>
                  <a:srgbClr val="F79646">
                    <a:lumMod val="20000"/>
                    <a:lumOff val="80000"/>
                  </a:srgbClr>
                </a:solidFill>
              </a:rPr>
              <a:t>2 For I bear them witness that </a:t>
            </a:r>
            <a:r>
              <a:rPr lang="en-US" sz="3467" b="1" i="1" u="sng" dirty="0">
                <a:solidFill>
                  <a:srgbClr val="F79646">
                    <a:lumMod val="20000"/>
                    <a:lumOff val="80000"/>
                  </a:srgbClr>
                </a:solidFill>
              </a:rPr>
              <a:t>they have a zeal for God</a:t>
            </a:r>
            <a:r>
              <a:rPr lang="en-US" sz="3467" b="1" i="1" dirty="0">
                <a:solidFill>
                  <a:srgbClr val="F79646">
                    <a:lumMod val="20000"/>
                    <a:lumOff val="80000"/>
                  </a:srgbClr>
                </a:solidFill>
              </a:rPr>
              <a:t>, but </a:t>
            </a:r>
            <a:r>
              <a:rPr lang="en-US" sz="3467" b="1" i="1" u="sng" dirty="0">
                <a:solidFill>
                  <a:srgbClr val="F79646">
                    <a:lumMod val="20000"/>
                    <a:lumOff val="80000"/>
                  </a:srgbClr>
                </a:solidFill>
              </a:rPr>
              <a:t>not according to knowledge</a:t>
            </a:r>
            <a:r>
              <a:rPr lang="en-US" sz="3467" b="1" i="1" dirty="0">
                <a:solidFill>
                  <a:srgbClr val="F79646">
                    <a:lumMod val="20000"/>
                    <a:lumOff val="80000"/>
                  </a:srgbClr>
                </a:solidFill>
              </a:rPr>
              <a:t>.</a:t>
            </a:r>
          </a:p>
          <a:p>
            <a:pPr marL="609585" indent="-609585" defTabSz="913425">
              <a:buFont typeface="Arial" panose="020B0604020202020204" pitchFamily="34" charset="0"/>
              <a:buChar char="•"/>
              <a:defRPr/>
            </a:pPr>
            <a:r>
              <a:rPr lang="en-US" sz="3467" b="1" i="1" dirty="0">
                <a:solidFill>
                  <a:srgbClr val="F79646">
                    <a:lumMod val="20000"/>
                    <a:lumOff val="80000"/>
                  </a:srgbClr>
                </a:solidFill>
              </a:rPr>
              <a:t>Galatians 1:14 And I was advancing in Judaism beyond many of my own age among my people, </a:t>
            </a:r>
            <a:r>
              <a:rPr lang="en-US" sz="3467" b="1" i="1" u="sng" dirty="0">
                <a:solidFill>
                  <a:srgbClr val="F79646">
                    <a:lumMod val="20000"/>
                    <a:lumOff val="80000"/>
                  </a:srgbClr>
                </a:solidFill>
              </a:rPr>
              <a:t>so extremely zealous was I</a:t>
            </a:r>
            <a:r>
              <a:rPr lang="en-US" sz="3467" b="1" i="1" dirty="0">
                <a:solidFill>
                  <a:srgbClr val="F79646">
                    <a:lumMod val="20000"/>
                    <a:lumOff val="80000"/>
                  </a:srgbClr>
                </a:solidFill>
              </a:rPr>
              <a:t> for the traditions of my fathers.</a:t>
            </a:r>
          </a:p>
        </p:txBody>
      </p:sp>
    </p:spTree>
    <p:extLst>
      <p:ext uri="{BB962C8B-B14F-4D97-AF65-F5344CB8AC3E}">
        <p14:creationId xmlns:p14="http://schemas.microsoft.com/office/powerpoint/2010/main" val="1508763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5">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1" dur="10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p:cTn id="2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8"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1892</Words>
  <Application>Microsoft Macintosh PowerPoint</Application>
  <PresentationFormat>Widescreen</PresentationFormat>
  <Paragraphs>136</Paragraphs>
  <Slides>28</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28</vt:i4>
      </vt:variant>
    </vt:vector>
  </HeadingPairs>
  <TitlesOfParts>
    <vt:vector size="32" baseType="lpstr">
      <vt:lpstr>Calibri</vt:lpstr>
      <vt:lpstr>Arial</vt:lpstr>
      <vt:lpstr>Default Design</vt:lpstr>
      <vt:lpstr>2_Office Theme</vt:lpstr>
      <vt:lpstr>A Passion For the Lost Romans 10:1-15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Passion For the Lost Romans 10:1-15</dc:title>
  <dc:creator>Shawn Clarke</dc:creator>
  <cp:lastModifiedBy>Shawn Clarke</cp:lastModifiedBy>
  <cp:revision>1</cp:revision>
  <dcterms:created xsi:type="dcterms:W3CDTF">2018-02-01T18:48:02Z</dcterms:created>
  <dcterms:modified xsi:type="dcterms:W3CDTF">2018-02-01T18:48:22Z</dcterms:modified>
</cp:coreProperties>
</file>