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8"/>
  </p:notesMasterIdLst>
  <p:handoutMasterIdLst>
    <p:handoutMasterId r:id="rId39"/>
  </p:handoutMasterIdLst>
  <p:sldIdLst>
    <p:sldId id="1305" r:id="rId3"/>
    <p:sldId id="1980" r:id="rId4"/>
    <p:sldId id="1867" r:id="rId5"/>
    <p:sldId id="2234" r:id="rId6"/>
    <p:sldId id="2235" r:id="rId7"/>
    <p:sldId id="2236" r:id="rId8"/>
    <p:sldId id="2237" r:id="rId9"/>
    <p:sldId id="2238" r:id="rId10"/>
    <p:sldId id="2239" r:id="rId11"/>
    <p:sldId id="1870" r:id="rId12"/>
    <p:sldId id="1873" r:id="rId13"/>
    <p:sldId id="2240" r:id="rId14"/>
    <p:sldId id="2241" r:id="rId15"/>
    <p:sldId id="2242" r:id="rId16"/>
    <p:sldId id="2243" r:id="rId17"/>
    <p:sldId id="2244" r:id="rId18"/>
    <p:sldId id="2245" r:id="rId19"/>
    <p:sldId id="2246" r:id="rId20"/>
    <p:sldId id="2247" r:id="rId21"/>
    <p:sldId id="2248" r:id="rId22"/>
    <p:sldId id="2249" r:id="rId23"/>
    <p:sldId id="2250" r:id="rId24"/>
    <p:sldId id="2251" r:id="rId25"/>
    <p:sldId id="2252" r:id="rId26"/>
    <p:sldId id="2193" r:id="rId27"/>
    <p:sldId id="2253" r:id="rId28"/>
    <p:sldId id="2145" r:id="rId29"/>
    <p:sldId id="2254" r:id="rId30"/>
    <p:sldId id="2255" r:id="rId31"/>
    <p:sldId id="2256" r:id="rId32"/>
    <p:sldId id="1880" r:id="rId33"/>
    <p:sldId id="1896" r:id="rId34"/>
    <p:sldId id="1881" r:id="rId35"/>
    <p:sldId id="1882" r:id="rId36"/>
    <p:sldId id="1883" r:id="rId37"/>
  </p:sldIdLst>
  <p:sldSz cx="9144000" cy="5143500" type="screen16x9"/>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B4"/>
    <a:srgbClr val="6CB64C"/>
    <a:srgbClr val="FFBC1F"/>
    <a:srgbClr val="FF9300"/>
    <a:srgbClr val="DF7111"/>
    <a:srgbClr val="FFD579"/>
    <a:srgbClr val="FFFF00"/>
    <a:srgbClr val="D6D6D6"/>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58"/>
    <p:restoredTop sz="93482"/>
  </p:normalViewPr>
  <p:slideViewPr>
    <p:cSldViewPr>
      <p:cViewPr varScale="1">
        <p:scale>
          <a:sx n="140" d="100"/>
          <a:sy n="140" d="100"/>
        </p:scale>
        <p:origin x="732" y="108"/>
      </p:cViewPr>
      <p:guideLst>
        <p:guide orient="horz" pos="1620"/>
        <p:guide pos="2880"/>
      </p:guideLst>
    </p:cSldViewPr>
  </p:slideViewPr>
  <p:outlineViewPr>
    <p:cViewPr>
      <p:scale>
        <a:sx n="33" d="100"/>
        <a:sy n="33" d="100"/>
      </p:scale>
      <p:origin x="0" y="-102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FBAA841-B7D1-9F4B-A20F-0FFB58B64CB7}" type="datetimeFigureOut">
              <a:rPr lang="en-US" smtClean="0"/>
              <a:t>3/19/2019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7A2750D-269D-584B-9229-044CEBD2041F}" type="slidenum">
              <a:rPr lang="en-US" smtClean="0"/>
              <a:t>‹#›</a:t>
            </a:fld>
            <a:endParaRPr lang="en-US"/>
          </a:p>
        </p:txBody>
      </p:sp>
    </p:spTree>
    <p:extLst>
      <p:ext uri="{BB962C8B-B14F-4D97-AF65-F5344CB8AC3E}">
        <p14:creationId xmlns:p14="http://schemas.microsoft.com/office/powerpoint/2010/main" val="447574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518AF9-33FB-47A2-A1AA-9F12A21C9502}" type="datetimeFigureOut">
              <a:rPr lang="en-US" smtClean="0"/>
              <a:t>3/19/2019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3A934C-630A-49D9-8CA1-EC0B3590DC0F}" type="slidenum">
              <a:rPr lang="en-US" smtClean="0"/>
              <a:t>‹#›</a:t>
            </a:fld>
            <a:endParaRPr lang="en-US"/>
          </a:p>
        </p:txBody>
      </p:sp>
    </p:spTree>
    <p:extLst>
      <p:ext uri="{BB962C8B-B14F-4D97-AF65-F5344CB8AC3E}">
        <p14:creationId xmlns:p14="http://schemas.microsoft.com/office/powerpoint/2010/main" val="453258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FE0D63-83CB-4613-9046-BA30A5EBA2AD}" type="slidenum">
              <a:rPr lang="en-US"/>
              <a:pPr>
                <a:defRPr/>
              </a:pPr>
              <a:t>‹#›</a:t>
            </a:fld>
            <a:endParaRPr lang="en-US"/>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182657E-D77D-4E19-9AD4-76A361D4A22F}" type="slidenum">
              <a:rPr lang="en-US"/>
              <a:pPr>
                <a:defRPr/>
              </a:pPr>
              <a:t>‹#›</a:t>
            </a:fld>
            <a:endParaRPr lang="en-US"/>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D014FC-C657-48FD-B7A0-7EDC02A33F1D}" type="slidenum">
              <a:rPr lang="en-US"/>
              <a:pPr>
                <a:defRPr/>
              </a:pPr>
              <a:t>‹#›</a:t>
            </a:fld>
            <a:endParaRPr lang="en-US"/>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66"/>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6674" indent="0" algn="ctr">
              <a:buNone/>
              <a:defRPr>
                <a:solidFill>
                  <a:schemeClr val="tx1">
                    <a:tint val="75000"/>
                  </a:schemeClr>
                </a:solidFill>
              </a:defRPr>
            </a:lvl2pPr>
            <a:lvl3pPr marL="913410" indent="0" algn="ctr">
              <a:buNone/>
              <a:defRPr>
                <a:solidFill>
                  <a:schemeClr val="tx1">
                    <a:tint val="75000"/>
                  </a:schemeClr>
                </a:solidFill>
              </a:defRPr>
            </a:lvl3pPr>
            <a:lvl4pPr marL="1370104" indent="0" algn="ctr">
              <a:buNone/>
              <a:defRPr>
                <a:solidFill>
                  <a:schemeClr val="tx1">
                    <a:tint val="75000"/>
                  </a:schemeClr>
                </a:solidFill>
              </a:defRPr>
            </a:lvl4pPr>
            <a:lvl5pPr marL="1826819" indent="0" algn="ctr">
              <a:buNone/>
              <a:defRPr>
                <a:solidFill>
                  <a:schemeClr val="tx1">
                    <a:tint val="75000"/>
                  </a:schemeClr>
                </a:solidFill>
              </a:defRPr>
            </a:lvl5pPr>
            <a:lvl6pPr marL="2283492" indent="0" algn="ctr">
              <a:buNone/>
              <a:defRPr>
                <a:solidFill>
                  <a:schemeClr val="tx1">
                    <a:tint val="75000"/>
                  </a:schemeClr>
                </a:solidFill>
              </a:defRPr>
            </a:lvl6pPr>
            <a:lvl7pPr marL="2740166" indent="0" algn="ctr">
              <a:buNone/>
              <a:defRPr>
                <a:solidFill>
                  <a:schemeClr val="tx1">
                    <a:tint val="75000"/>
                  </a:schemeClr>
                </a:solidFill>
              </a:defRPr>
            </a:lvl7pPr>
            <a:lvl8pPr marL="3196880" indent="0" algn="ctr">
              <a:buNone/>
              <a:defRPr>
                <a:solidFill>
                  <a:schemeClr val="tx1">
                    <a:tint val="75000"/>
                  </a:schemeClr>
                </a:solidFill>
              </a:defRPr>
            </a:lvl8pPr>
            <a:lvl9pPr marL="365358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6146679-B999-9F4B-B574-8935B169DB01}" type="datetimeFigureOut">
              <a:rPr lang="en-US">
                <a:solidFill>
                  <a:prstClr val="black">
                    <a:tint val="75000"/>
                  </a:prstClr>
                </a:solidFill>
              </a:rPr>
              <a:pPr/>
              <a:t>3/19/2019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81939A4-F427-6F4B-A93D-29EEF18E0839}" type="slidenum">
              <a:rPr lang="en-US">
                <a:solidFill>
                  <a:prstClr val="black">
                    <a:tint val="75000"/>
                  </a:prstClr>
                </a:solidFill>
              </a:rPr>
              <a:pPr/>
              <a:t>‹#›</a:t>
            </a:fld>
            <a:endParaRPr lang="en-US">
              <a:solidFill>
                <a:prstClr val="black">
                  <a:tint val="75000"/>
                </a:prstClr>
              </a:solidFill>
            </a:endParaRPr>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E7579E5-0D44-4927-A61F-0003FF1C1959}" type="slidenum">
              <a:rPr lang="en-US"/>
              <a:pPr>
                <a:defRPr/>
              </a:pPr>
              <a:t>‹#›</a:t>
            </a:fld>
            <a:endParaRPr lang="en-US"/>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49C88FC-315F-4D95-933C-901677E31338}" type="slidenum">
              <a:rPr lang="en-US"/>
              <a:pPr>
                <a:defRPr/>
              </a:pPr>
              <a:t>‹#›</a:t>
            </a:fld>
            <a:endParaRPr lang="en-US"/>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3658B1-594F-4EE5-98AD-72497AEDA7F4}" type="slidenum">
              <a:rPr lang="en-US"/>
              <a:pPr>
                <a:defRPr/>
              </a:pPr>
              <a:t>‹#›</a:t>
            </a:fld>
            <a:endParaRPr 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B620B26-29A3-4A30-96B3-2A679B64B033}" type="slidenum">
              <a:rPr lang="en-US"/>
              <a:pPr>
                <a:defRPr/>
              </a:pPr>
              <a:t>‹#›</a:t>
            </a:fld>
            <a:endParaRPr lang="en-US"/>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69198B0-55EA-4973-8252-FDF530976720}" type="slidenum">
              <a:rPr lang="en-US"/>
              <a:pPr>
                <a:defRPr/>
              </a:pPr>
              <a:t>‹#›</a:t>
            </a:fld>
            <a:endParaRPr 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D5A2371-9FCD-4B36-AD87-7D8525B807FE}" type="slidenum">
              <a:rPr lang="en-US"/>
              <a:pPr>
                <a:defRPr/>
              </a:pPr>
              <a:t>‹#›</a:t>
            </a:fld>
            <a:endParaRPr lang="en-US"/>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1FC933-9CF5-4CDF-A288-7D221473760B}" type="slidenum">
              <a:rPr lang="en-US"/>
              <a:pPr>
                <a:defRPr/>
              </a:pPr>
              <a:t>‹#›</a:t>
            </a:fld>
            <a:endParaRPr lang="en-US"/>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6AB45A5-5416-4E8D-9C77-E072932B1A11}" type="slidenum">
              <a:rPr lang="en-US"/>
              <a:pPr>
                <a:defRPr/>
              </a:pPr>
              <a:t>‹#›</a:t>
            </a:fld>
            <a:endParaRPr lang="en-US"/>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05979"/>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00151"/>
            <a:ext cx="8229600" cy="33944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4683919"/>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4683919"/>
            <a:ext cx="2895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4683919"/>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4997DB59-6EF5-4754-AF11-CBE73A6836F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121805" tIns="60902" rIns="121805" bIns="60902"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121805" tIns="60902" rIns="121805" bIns="6090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121805" tIns="60902" rIns="121805" bIns="60902" rtlCol="0" anchor="ctr"/>
          <a:lstStyle>
            <a:lvl1pPr algn="l" defTabSz="456686">
              <a:defRPr sz="1200">
                <a:solidFill>
                  <a:schemeClr val="tx1">
                    <a:tint val="75000"/>
                  </a:schemeClr>
                </a:solidFill>
              </a:defRPr>
            </a:lvl1pPr>
          </a:lstStyle>
          <a:p>
            <a:pPr fontAlgn="auto">
              <a:spcBef>
                <a:spcPts val="0"/>
              </a:spcBef>
              <a:spcAft>
                <a:spcPts val="0"/>
              </a:spcAft>
            </a:pPr>
            <a:fld id="{D01FB56E-9387-9848-ABB7-408770C39AFA}" type="datetimeFigureOut">
              <a:rPr lang="en-US" smtClean="0">
                <a:solidFill>
                  <a:srgbClr val="04617B">
                    <a:shade val="90000"/>
                  </a:srgbClr>
                </a:solidFill>
                <a:latin typeface="Calibri"/>
                <a:cs typeface=""/>
              </a:rPr>
              <a:pPr fontAlgn="auto">
                <a:spcBef>
                  <a:spcPts val="0"/>
                </a:spcBef>
                <a:spcAft>
                  <a:spcPts val="0"/>
                </a:spcAft>
              </a:pPr>
              <a:t>3/19/2019</a:t>
            </a:fld>
            <a:endParaRPr lang="en-US" dirty="0">
              <a:solidFill>
                <a:srgbClr val="04617B">
                  <a:shade val="90000"/>
                </a:srgbClr>
              </a:solidFill>
              <a:latin typeface="Calibri"/>
              <a:cs typeface=""/>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121805" tIns="60902" rIns="121805" bIns="60902" rtlCol="0" anchor="ctr"/>
          <a:lstStyle>
            <a:lvl1pPr algn="ctr" defTabSz="456686">
              <a:defRPr sz="1200">
                <a:solidFill>
                  <a:schemeClr val="tx1">
                    <a:tint val="75000"/>
                  </a:schemeClr>
                </a:solidFill>
              </a:defRPr>
            </a:lvl1pPr>
          </a:lstStyle>
          <a:p>
            <a:pPr fontAlgn="auto">
              <a:spcBef>
                <a:spcPts val="0"/>
              </a:spcBef>
              <a:spcAft>
                <a:spcPts val="0"/>
              </a:spcAft>
            </a:pPr>
            <a:endParaRPr lang="en-US" dirty="0">
              <a:solidFill>
                <a:srgbClr val="04617B">
                  <a:shade val="90000"/>
                </a:srgbClr>
              </a:solidFill>
              <a:latin typeface="Calibri"/>
              <a:cs typeface=""/>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121805" tIns="60902" rIns="121805" bIns="60902" rtlCol="0" anchor="ctr"/>
          <a:lstStyle>
            <a:lvl1pPr algn="r" defTabSz="456686">
              <a:defRPr sz="1200">
                <a:solidFill>
                  <a:schemeClr val="tx1">
                    <a:tint val="75000"/>
                  </a:schemeClr>
                </a:solidFill>
              </a:defRPr>
            </a:lvl1pPr>
          </a:lstStyle>
          <a:p>
            <a:pPr fontAlgn="auto">
              <a:spcBef>
                <a:spcPts val="0"/>
              </a:spcBef>
              <a:spcAft>
                <a:spcPts val="0"/>
              </a:spcAft>
            </a:pPr>
            <a:fld id="{5FE181BB-70B8-C846-B7A4-861AD59D7D74}" type="slidenum">
              <a:rPr lang="en-US" smtClean="0">
                <a:solidFill>
                  <a:srgbClr val="04617B">
                    <a:shade val="90000"/>
                  </a:srgbClr>
                </a:solidFill>
                <a:latin typeface="Calibri"/>
                <a:cs typeface=""/>
              </a:rPr>
              <a:pPr fontAlgn="auto">
                <a:spcBef>
                  <a:spcPts val="0"/>
                </a:spcBef>
                <a:spcAft>
                  <a:spcPts val="0"/>
                </a:spcAft>
              </a:pPr>
              <a:t>‹#›</a:t>
            </a:fld>
            <a:endParaRPr lang="en-US" dirty="0">
              <a:solidFill>
                <a:srgbClr val="04617B">
                  <a:shade val="90000"/>
                </a:srgbClr>
              </a:solidFill>
              <a:latin typeface="Calibri"/>
              <a:cs typeface=""/>
            </a:endParaRPr>
          </a:p>
        </p:txBody>
      </p:sp>
    </p:spTree>
    <p:extLst>
      <p:ext uri="{BB962C8B-B14F-4D97-AF65-F5344CB8AC3E}">
        <p14:creationId xmlns:p14="http://schemas.microsoft.com/office/powerpoint/2010/main" val="867338761"/>
      </p:ext>
    </p:extLst>
  </p:cSld>
  <p:clrMap bg1="lt1" tx1="dk1" bg2="lt2" tx2="dk2" accent1="accent1" accent2="accent2" accent3="accent3" accent4="accent4" accent5="accent5" accent6="accent6" hlink="hlink" folHlink="folHlink"/>
  <p:sldLayoutIdLst>
    <p:sldLayoutId id="2147483661" r:id="rId1"/>
  </p:sldLayoutIdLst>
  <p:transition spd="med">
    <p:fade/>
  </p:transition>
  <p:txStyles>
    <p:titleStyle>
      <a:lvl1pPr algn="ctr" defTabSz="456686" rtl="0" eaLnBrk="1" latinLnBrk="0" hangingPunct="1">
        <a:spcBef>
          <a:spcPct val="0"/>
        </a:spcBef>
        <a:buNone/>
        <a:defRPr sz="4425" kern="1200">
          <a:solidFill>
            <a:schemeClr val="tx1"/>
          </a:solidFill>
          <a:latin typeface="+mj-lt"/>
          <a:ea typeface="+mj-ea"/>
          <a:cs typeface="+mj-cs"/>
        </a:defRPr>
      </a:lvl1pPr>
    </p:titleStyle>
    <p:bodyStyle>
      <a:lvl1pPr marL="342515" indent="-342515" algn="l" defTabSz="456686" rtl="0" eaLnBrk="1" latinLnBrk="0" hangingPunct="1">
        <a:spcBef>
          <a:spcPct val="20000"/>
        </a:spcBef>
        <a:buFont typeface="Arial"/>
        <a:buChar char="•"/>
        <a:defRPr sz="3225" kern="1200">
          <a:solidFill>
            <a:schemeClr val="tx1"/>
          </a:solidFill>
          <a:latin typeface="+mn-lt"/>
          <a:ea typeface="+mn-ea"/>
          <a:cs typeface="+mn-cs"/>
        </a:defRPr>
      </a:lvl1pPr>
      <a:lvl2pPr marL="742175" indent="-285449" algn="l" defTabSz="456686" rtl="0" eaLnBrk="1" latinLnBrk="0" hangingPunct="1">
        <a:spcBef>
          <a:spcPct val="20000"/>
        </a:spcBef>
        <a:buFont typeface="Arial"/>
        <a:buChar char="–"/>
        <a:defRPr sz="2775" kern="1200">
          <a:solidFill>
            <a:schemeClr val="tx1"/>
          </a:solidFill>
          <a:latin typeface="+mn-lt"/>
          <a:ea typeface="+mn-ea"/>
          <a:cs typeface="+mn-cs"/>
        </a:defRPr>
      </a:lvl2pPr>
      <a:lvl3pPr marL="1141775" indent="-228342" algn="l" defTabSz="456686" rtl="0" eaLnBrk="1" latinLnBrk="0" hangingPunct="1">
        <a:spcBef>
          <a:spcPct val="20000"/>
        </a:spcBef>
        <a:buFont typeface="Arial"/>
        <a:buChar char="•"/>
        <a:defRPr sz="2400" kern="1200">
          <a:solidFill>
            <a:schemeClr val="tx1"/>
          </a:solidFill>
          <a:latin typeface="+mn-lt"/>
          <a:ea typeface="+mn-ea"/>
          <a:cs typeface="+mn-cs"/>
        </a:defRPr>
      </a:lvl3pPr>
      <a:lvl4pPr marL="1598480" indent="-228342" algn="l" defTabSz="456686" rtl="0" eaLnBrk="1" latinLnBrk="0" hangingPunct="1">
        <a:spcBef>
          <a:spcPct val="20000"/>
        </a:spcBef>
        <a:buFont typeface="Arial"/>
        <a:buChar char="–"/>
        <a:defRPr sz="2025" kern="1200">
          <a:solidFill>
            <a:schemeClr val="tx1"/>
          </a:solidFill>
          <a:latin typeface="+mn-lt"/>
          <a:ea typeface="+mn-ea"/>
          <a:cs typeface="+mn-cs"/>
        </a:defRPr>
      </a:lvl4pPr>
      <a:lvl5pPr marL="2055206" indent="-228342" algn="l" defTabSz="456686" rtl="0" eaLnBrk="1" latinLnBrk="0" hangingPunct="1">
        <a:spcBef>
          <a:spcPct val="20000"/>
        </a:spcBef>
        <a:buFont typeface="Arial"/>
        <a:buChar char="»"/>
        <a:defRPr sz="2025" kern="1200">
          <a:solidFill>
            <a:schemeClr val="tx1"/>
          </a:solidFill>
          <a:latin typeface="+mn-lt"/>
          <a:ea typeface="+mn-ea"/>
          <a:cs typeface="+mn-cs"/>
        </a:defRPr>
      </a:lvl5pPr>
      <a:lvl6pPr marL="2511891" indent="-228342" algn="l" defTabSz="456686" rtl="0" eaLnBrk="1" latinLnBrk="0" hangingPunct="1">
        <a:spcBef>
          <a:spcPct val="20000"/>
        </a:spcBef>
        <a:buFont typeface="Arial"/>
        <a:buChar char="•"/>
        <a:defRPr sz="2025" kern="1200">
          <a:solidFill>
            <a:schemeClr val="tx1"/>
          </a:solidFill>
          <a:latin typeface="+mn-lt"/>
          <a:ea typeface="+mn-ea"/>
          <a:cs typeface="+mn-cs"/>
        </a:defRPr>
      </a:lvl6pPr>
      <a:lvl7pPr marL="2968618" indent="-228342" algn="l" defTabSz="456686" rtl="0" eaLnBrk="1" latinLnBrk="0" hangingPunct="1">
        <a:spcBef>
          <a:spcPct val="20000"/>
        </a:spcBef>
        <a:buFont typeface="Arial"/>
        <a:buChar char="•"/>
        <a:defRPr sz="2025" kern="1200">
          <a:solidFill>
            <a:schemeClr val="tx1"/>
          </a:solidFill>
          <a:latin typeface="+mn-lt"/>
          <a:ea typeface="+mn-ea"/>
          <a:cs typeface="+mn-cs"/>
        </a:defRPr>
      </a:lvl7pPr>
      <a:lvl8pPr marL="3425324" indent="-228342" algn="l" defTabSz="456686" rtl="0" eaLnBrk="1" latinLnBrk="0" hangingPunct="1">
        <a:spcBef>
          <a:spcPct val="20000"/>
        </a:spcBef>
        <a:buFont typeface="Arial"/>
        <a:buChar char="•"/>
        <a:defRPr sz="2025" kern="1200">
          <a:solidFill>
            <a:schemeClr val="tx1"/>
          </a:solidFill>
          <a:latin typeface="+mn-lt"/>
          <a:ea typeface="+mn-ea"/>
          <a:cs typeface="+mn-cs"/>
        </a:defRPr>
      </a:lvl8pPr>
      <a:lvl9pPr marL="3882029" indent="-228342" algn="l" defTabSz="456686" rtl="0" eaLnBrk="1" latinLnBrk="0" hangingPunct="1">
        <a:spcBef>
          <a:spcPct val="20000"/>
        </a:spcBef>
        <a:buFont typeface="Arial"/>
        <a:buChar char="•"/>
        <a:defRPr sz="2025" kern="1200">
          <a:solidFill>
            <a:schemeClr val="tx1"/>
          </a:solidFill>
          <a:latin typeface="+mn-lt"/>
          <a:ea typeface="+mn-ea"/>
          <a:cs typeface="+mn-cs"/>
        </a:defRPr>
      </a:lvl9pPr>
    </p:bodyStyle>
    <p:otherStyle>
      <a:defPPr>
        <a:defRPr lang="en-US"/>
      </a:defPPr>
      <a:lvl1pPr marL="0" algn="l" defTabSz="456686" rtl="0" eaLnBrk="1" latinLnBrk="0" hangingPunct="1">
        <a:defRPr sz="1800" kern="1200">
          <a:solidFill>
            <a:schemeClr val="tx1"/>
          </a:solidFill>
          <a:latin typeface="+mn-lt"/>
          <a:ea typeface="+mn-ea"/>
          <a:cs typeface="+mn-cs"/>
        </a:defRPr>
      </a:lvl1pPr>
      <a:lvl2pPr marL="456686" algn="l" defTabSz="456686" rtl="0" eaLnBrk="1" latinLnBrk="0" hangingPunct="1">
        <a:defRPr sz="1800" kern="1200">
          <a:solidFill>
            <a:schemeClr val="tx1"/>
          </a:solidFill>
          <a:latin typeface="+mn-lt"/>
          <a:ea typeface="+mn-ea"/>
          <a:cs typeface="+mn-cs"/>
        </a:defRPr>
      </a:lvl2pPr>
      <a:lvl3pPr marL="913433" algn="l" defTabSz="456686" rtl="0" eaLnBrk="1" latinLnBrk="0" hangingPunct="1">
        <a:defRPr sz="1800" kern="1200">
          <a:solidFill>
            <a:schemeClr val="tx1"/>
          </a:solidFill>
          <a:latin typeface="+mn-lt"/>
          <a:ea typeface="+mn-ea"/>
          <a:cs typeface="+mn-cs"/>
        </a:defRPr>
      </a:lvl3pPr>
      <a:lvl4pPr marL="1370138" algn="l" defTabSz="456686" rtl="0" eaLnBrk="1" latinLnBrk="0" hangingPunct="1">
        <a:defRPr sz="1800" kern="1200">
          <a:solidFill>
            <a:schemeClr val="tx1"/>
          </a:solidFill>
          <a:latin typeface="+mn-lt"/>
          <a:ea typeface="+mn-ea"/>
          <a:cs typeface="+mn-cs"/>
        </a:defRPr>
      </a:lvl4pPr>
      <a:lvl5pPr marL="1826864" algn="l" defTabSz="456686" rtl="0" eaLnBrk="1" latinLnBrk="0" hangingPunct="1">
        <a:defRPr sz="1800" kern="1200">
          <a:solidFill>
            <a:schemeClr val="tx1"/>
          </a:solidFill>
          <a:latin typeface="+mn-lt"/>
          <a:ea typeface="+mn-ea"/>
          <a:cs typeface="+mn-cs"/>
        </a:defRPr>
      </a:lvl5pPr>
      <a:lvl6pPr marL="2283549" algn="l" defTabSz="456686" rtl="0" eaLnBrk="1" latinLnBrk="0" hangingPunct="1">
        <a:defRPr sz="1800" kern="1200">
          <a:solidFill>
            <a:schemeClr val="tx1"/>
          </a:solidFill>
          <a:latin typeface="+mn-lt"/>
          <a:ea typeface="+mn-ea"/>
          <a:cs typeface="+mn-cs"/>
        </a:defRPr>
      </a:lvl6pPr>
      <a:lvl7pPr marL="2740235" algn="l" defTabSz="456686" rtl="0" eaLnBrk="1" latinLnBrk="0" hangingPunct="1">
        <a:defRPr sz="1800" kern="1200">
          <a:solidFill>
            <a:schemeClr val="tx1"/>
          </a:solidFill>
          <a:latin typeface="+mn-lt"/>
          <a:ea typeface="+mn-ea"/>
          <a:cs typeface="+mn-cs"/>
        </a:defRPr>
      </a:lvl7pPr>
      <a:lvl8pPr marL="3196960" algn="l" defTabSz="456686" rtl="0" eaLnBrk="1" latinLnBrk="0" hangingPunct="1">
        <a:defRPr sz="1800" kern="1200">
          <a:solidFill>
            <a:schemeClr val="tx1"/>
          </a:solidFill>
          <a:latin typeface="+mn-lt"/>
          <a:ea typeface="+mn-ea"/>
          <a:cs typeface="+mn-cs"/>
        </a:defRPr>
      </a:lvl8pPr>
      <a:lvl9pPr marL="3653673" algn="l" defTabSz="45668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2.xml"/><Relationship Id="rId4" Type="http://schemas.microsoft.com/office/2007/relationships/hdphoto" Target="../media/hdphoto1.wdp"/></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5499C24A-1C73-EA4C-AC91-9A10644151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6" name="Rectangle 17"/>
          <p:cNvSpPr>
            <a:spLocks noGrp="1" noChangeArrowheads="1"/>
          </p:cNvSpPr>
          <p:nvPr>
            <p:ph type="subTitle" idx="1"/>
          </p:nvPr>
        </p:nvSpPr>
        <p:spPr>
          <a:xfrm>
            <a:off x="5845995" y="3454661"/>
            <a:ext cx="2833668" cy="685800"/>
          </a:xfrm>
          <a:effectLst/>
        </p:spPr>
        <p:txBody>
          <a:bodyPr/>
          <a:lstStyle/>
          <a:p>
            <a:pPr eaLnBrk="1" hangingPunct="1">
              <a:defRPr/>
            </a:pPr>
            <a:r>
              <a:rPr lang="en-US" sz="2000" b="1" dirty="0">
                <a:latin typeface="Calibri" panose="020F0502020204030204" pitchFamily="34" charset="0"/>
                <a:ea typeface="Calibri" charset="0"/>
                <a:cs typeface="Calibri" panose="020F0502020204030204" pitchFamily="34" charset="0"/>
              </a:rPr>
              <a:t>Rev. Bradley S. Belcher</a:t>
            </a:r>
          </a:p>
          <a:p>
            <a:pPr eaLnBrk="1" hangingPunct="1">
              <a:defRPr/>
            </a:pPr>
            <a:r>
              <a:rPr lang="en-US" sz="1600" b="1" i="1" dirty="0">
                <a:latin typeface="Calibri" panose="020F0502020204030204" pitchFamily="34" charset="0"/>
                <a:ea typeface="Calibri" charset="0"/>
                <a:cs typeface="Calibri" panose="020F0502020204030204" pitchFamily="34" charset="0"/>
              </a:rPr>
              <a:t>Senior Pastor</a:t>
            </a:r>
          </a:p>
        </p:txBody>
      </p:sp>
      <p:sp>
        <p:nvSpPr>
          <p:cNvPr id="5" name="Rectangle 19"/>
          <p:cNvSpPr>
            <a:spLocks noGrp="1" noChangeArrowheads="1"/>
          </p:cNvSpPr>
          <p:nvPr>
            <p:ph type="ctrTitle"/>
          </p:nvPr>
        </p:nvSpPr>
        <p:spPr>
          <a:xfrm>
            <a:off x="5472128" y="1696676"/>
            <a:ext cx="3581400" cy="1448624"/>
          </a:xfrm>
          <a:effectLst/>
        </p:spPr>
        <p:txBody>
          <a:bodyPr anchor="t"/>
          <a:lstStyle/>
          <a:p>
            <a:pPr eaLnBrk="1" hangingPunct="1">
              <a:defRPr/>
            </a:pPr>
            <a:r>
              <a:rPr lang="en-US" sz="3000" b="1" dirty="0">
                <a:solidFill>
                  <a:schemeClr val="tx1"/>
                </a:solidFill>
                <a:latin typeface="Calibri" panose="020F0502020204030204" pitchFamily="34" charset="0"/>
                <a:ea typeface="Calibri" charset="0"/>
                <a:cs typeface="Calibri" panose="020F0502020204030204" pitchFamily="34" charset="0"/>
              </a:rPr>
              <a:t>Growing Pains</a:t>
            </a:r>
            <a:br>
              <a:rPr lang="en-US" sz="3000" b="1" dirty="0">
                <a:solidFill>
                  <a:schemeClr val="tx1"/>
                </a:solidFill>
                <a:latin typeface="Calibri" panose="020F0502020204030204" pitchFamily="34" charset="0"/>
                <a:ea typeface="Calibri" charset="0"/>
                <a:cs typeface="Calibri" panose="020F0502020204030204" pitchFamily="34" charset="0"/>
              </a:rPr>
            </a:br>
            <a:r>
              <a:rPr lang="en-US" sz="3000" b="1" dirty="0">
                <a:solidFill>
                  <a:schemeClr val="tx1"/>
                </a:solidFill>
                <a:latin typeface="Calibri" panose="020F0502020204030204" pitchFamily="34" charset="0"/>
                <a:ea typeface="Calibri" charset="0"/>
                <a:cs typeface="Calibri" panose="020F0502020204030204" pitchFamily="34" charset="0"/>
              </a:rPr>
              <a:t>Acts 11:1-30</a:t>
            </a:r>
          </a:p>
        </p:txBody>
      </p:sp>
      <p:pic>
        <p:nvPicPr>
          <p:cNvPr id="9" name="Picture 8">
            <a:extLst>
              <a:ext uri="{FF2B5EF4-FFF2-40B4-BE49-F238E27FC236}">
                <a16:creationId xmlns:a16="http://schemas.microsoft.com/office/drawing/2014/main" xmlns="" id="{54191AAC-3134-844D-95E1-76D4E5AA2436}"/>
              </a:ext>
            </a:extLst>
          </p:cNvPr>
          <p:cNvPicPr>
            <a:picLocks noChangeAspect="1"/>
          </p:cNvPicPr>
          <p:nvPr/>
        </p:nvPicPr>
        <p:blipFill rotWithShape="1">
          <a:blip r:embed="rId3" cstate="print">
            <a:alphaModFix/>
            <a:extLst>
              <a:ext uri="{BEBA8EAE-BF5A-486C-A8C5-ECC9F3942E4B}">
                <a14:imgProps xmlns:a14="http://schemas.microsoft.com/office/drawing/2010/main">
                  <a14:imgLayer r:embed="rId4">
                    <a14:imgEffect>
                      <a14:sharpenSoften amount="100000"/>
                    </a14:imgEffect>
                    <a14:imgEffect>
                      <a14:brightnessContrast bright="-100000"/>
                    </a14:imgEffect>
                  </a14:imgLayer>
                </a14:imgProps>
              </a:ext>
              <a:ext uri="{28A0092B-C50C-407E-A947-70E740481C1C}">
                <a14:useLocalDpi xmlns:a14="http://schemas.microsoft.com/office/drawing/2010/main" val="0"/>
              </a:ext>
            </a:extLst>
          </a:blip>
          <a:srcRect l="5180"/>
          <a:stretch/>
        </p:blipFill>
        <p:spPr>
          <a:xfrm>
            <a:off x="5638799" y="4215878"/>
            <a:ext cx="3248061" cy="618260"/>
          </a:xfrm>
          <a:prstGeom prst="rect">
            <a:avLst/>
          </a:prstGeom>
          <a:noFill/>
        </p:spPr>
      </p:pic>
    </p:spTree>
    <p:extLst>
      <p:ext uri="{BB962C8B-B14F-4D97-AF65-F5344CB8AC3E}">
        <p14:creationId xmlns:p14="http://schemas.microsoft.com/office/powerpoint/2010/main" val="4203376939"/>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938A6783-5A12-B447-9F28-2F67E4E76EFF}"/>
              </a:ext>
            </a:extLst>
          </p:cNvPr>
          <p:cNvSpPr/>
          <p:nvPr/>
        </p:nvSpPr>
        <p:spPr>
          <a:xfrm>
            <a:off x="0" y="4552950"/>
            <a:ext cx="9144000" cy="590550"/>
          </a:xfrm>
          <a:prstGeom prst="rect">
            <a:avLst/>
          </a:prstGeom>
          <a:gradFill flip="none" rotWithShape="1">
            <a:gsLst>
              <a:gs pos="37000">
                <a:srgbClr val="6CB64C"/>
              </a:gs>
              <a:gs pos="79000">
                <a:schemeClr val="accent3">
                  <a:lumMod val="97000"/>
                  <a:lumOff val="3000"/>
                </a:schemeClr>
              </a:gs>
              <a:gs pos="100000">
                <a:schemeClr val="accent3">
                  <a:lumMod val="60000"/>
                  <a:lumOff val="40000"/>
                </a:schemeClr>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0" y="82178"/>
            <a:ext cx="9144000" cy="600164"/>
          </a:xfrm>
          <a:prstGeom prst="rect">
            <a:avLst/>
          </a:prstGeom>
          <a:noFill/>
        </p:spPr>
        <p:txBody>
          <a:bodyPr wrap="square" rtlCol="0">
            <a:spAutoFit/>
          </a:bodyPr>
          <a:lstStyle/>
          <a:p>
            <a:pPr algn="ctr" defTabSz="685086" fontAlgn="auto">
              <a:spcBef>
                <a:spcPts val="0"/>
              </a:spcBef>
              <a:spcAft>
                <a:spcPts val="0"/>
              </a:spcAft>
            </a:pPr>
            <a:r>
              <a:rPr lang="en-US" sz="3300" b="1" dirty="0">
                <a:solidFill>
                  <a:srgbClr val="007FB4"/>
                </a:solidFill>
                <a:latin typeface="Calibri"/>
                <a:cs typeface=""/>
              </a:rPr>
              <a:t>Growing Pains</a:t>
            </a:r>
          </a:p>
        </p:txBody>
      </p:sp>
      <p:pic>
        <p:nvPicPr>
          <p:cNvPr id="4" name="Picture 3">
            <a:extLst>
              <a:ext uri="{FF2B5EF4-FFF2-40B4-BE49-F238E27FC236}">
                <a16:creationId xmlns:a16="http://schemas.microsoft.com/office/drawing/2014/main" xmlns="" id="{332B8F71-D26B-B14E-9813-F78D87A364C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8333" t="44074" r="41667" b="29259"/>
          <a:stretch/>
        </p:blipFill>
        <p:spPr>
          <a:xfrm>
            <a:off x="1242432" y="4670171"/>
            <a:ext cx="967368" cy="362763"/>
          </a:xfrm>
          <a:prstGeom prst="rect">
            <a:avLst/>
          </a:prstGeom>
        </p:spPr>
      </p:pic>
      <p:pic>
        <p:nvPicPr>
          <p:cNvPr id="5" name="Picture 4">
            <a:extLst>
              <a:ext uri="{FF2B5EF4-FFF2-40B4-BE49-F238E27FC236}">
                <a16:creationId xmlns:a16="http://schemas.microsoft.com/office/drawing/2014/main" xmlns="" id="{52A76BC9-FAFA-F44E-8E2F-F8DACEA7D50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2500" t="17407" r="45000" b="55926"/>
          <a:stretch/>
        </p:blipFill>
        <p:spPr>
          <a:xfrm>
            <a:off x="228600" y="4669864"/>
            <a:ext cx="1028700" cy="363071"/>
          </a:xfrm>
          <a:prstGeom prst="rect">
            <a:avLst/>
          </a:prstGeom>
        </p:spPr>
      </p:pic>
    </p:spTree>
    <p:extLst>
      <p:ext uri="{BB962C8B-B14F-4D97-AF65-F5344CB8AC3E}">
        <p14:creationId xmlns:p14="http://schemas.microsoft.com/office/powerpoint/2010/main" val="2570275363"/>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938A6783-5A12-B447-9F28-2F67E4E76EFF}"/>
              </a:ext>
            </a:extLst>
          </p:cNvPr>
          <p:cNvSpPr/>
          <p:nvPr/>
        </p:nvSpPr>
        <p:spPr>
          <a:xfrm>
            <a:off x="0" y="4552950"/>
            <a:ext cx="9144000" cy="590550"/>
          </a:xfrm>
          <a:prstGeom prst="rect">
            <a:avLst/>
          </a:prstGeom>
          <a:gradFill flip="none" rotWithShape="1">
            <a:gsLst>
              <a:gs pos="37000">
                <a:srgbClr val="6CB64C"/>
              </a:gs>
              <a:gs pos="79000">
                <a:schemeClr val="accent3">
                  <a:lumMod val="97000"/>
                  <a:lumOff val="3000"/>
                </a:schemeClr>
              </a:gs>
              <a:gs pos="100000">
                <a:schemeClr val="accent3">
                  <a:lumMod val="60000"/>
                  <a:lumOff val="40000"/>
                </a:schemeClr>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0" y="82178"/>
            <a:ext cx="9144000" cy="600164"/>
          </a:xfrm>
          <a:prstGeom prst="rect">
            <a:avLst/>
          </a:prstGeom>
          <a:noFill/>
        </p:spPr>
        <p:txBody>
          <a:bodyPr wrap="square" rtlCol="0">
            <a:spAutoFit/>
          </a:bodyPr>
          <a:lstStyle/>
          <a:p>
            <a:pPr algn="ctr" defTabSz="685086" fontAlgn="auto">
              <a:spcBef>
                <a:spcPts val="0"/>
              </a:spcBef>
              <a:spcAft>
                <a:spcPts val="0"/>
              </a:spcAft>
            </a:pPr>
            <a:r>
              <a:rPr lang="en-US" sz="3300" b="1" dirty="0">
                <a:solidFill>
                  <a:srgbClr val="007FB4"/>
                </a:solidFill>
                <a:latin typeface="Calibri"/>
                <a:cs typeface=""/>
              </a:rPr>
              <a:t>Growing Pains</a:t>
            </a:r>
          </a:p>
        </p:txBody>
      </p:sp>
      <p:pic>
        <p:nvPicPr>
          <p:cNvPr id="4" name="Picture 3">
            <a:extLst>
              <a:ext uri="{FF2B5EF4-FFF2-40B4-BE49-F238E27FC236}">
                <a16:creationId xmlns:a16="http://schemas.microsoft.com/office/drawing/2014/main" xmlns="" id="{332B8F71-D26B-B14E-9813-F78D87A364C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8333" t="44074" r="41667" b="29259"/>
          <a:stretch/>
        </p:blipFill>
        <p:spPr>
          <a:xfrm>
            <a:off x="1242432" y="4670171"/>
            <a:ext cx="967368" cy="362763"/>
          </a:xfrm>
          <a:prstGeom prst="rect">
            <a:avLst/>
          </a:prstGeom>
        </p:spPr>
      </p:pic>
      <p:pic>
        <p:nvPicPr>
          <p:cNvPr id="5" name="Picture 4">
            <a:extLst>
              <a:ext uri="{FF2B5EF4-FFF2-40B4-BE49-F238E27FC236}">
                <a16:creationId xmlns:a16="http://schemas.microsoft.com/office/drawing/2014/main" xmlns="" id="{52A76BC9-FAFA-F44E-8E2F-F8DACEA7D50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2500" t="17407" r="45000" b="55926"/>
          <a:stretch/>
        </p:blipFill>
        <p:spPr>
          <a:xfrm>
            <a:off x="228600" y="4669864"/>
            <a:ext cx="1028700" cy="363071"/>
          </a:xfrm>
          <a:prstGeom prst="rect">
            <a:avLst/>
          </a:prstGeom>
        </p:spPr>
      </p:pic>
      <p:sp>
        <p:nvSpPr>
          <p:cNvPr id="6" name="TextBox 5">
            <a:extLst>
              <a:ext uri="{FF2B5EF4-FFF2-40B4-BE49-F238E27FC236}">
                <a16:creationId xmlns:a16="http://schemas.microsoft.com/office/drawing/2014/main" xmlns="" id="{A946BD95-60A9-7042-A4B6-EB1F5865923F}"/>
              </a:ext>
            </a:extLst>
          </p:cNvPr>
          <p:cNvSpPr txBox="1"/>
          <p:nvPr/>
        </p:nvSpPr>
        <p:spPr>
          <a:xfrm>
            <a:off x="427008" y="677309"/>
            <a:ext cx="8412192" cy="3354765"/>
          </a:xfrm>
          <a:prstGeom prst="rect">
            <a:avLst/>
          </a:prstGeom>
          <a:noFill/>
        </p:spPr>
        <p:txBody>
          <a:bodyPr wrap="square" rtlCol="0">
            <a:spAutoFit/>
          </a:bodyPr>
          <a:lstStyle/>
          <a:p>
            <a:pPr marL="571500" indent="-571500" defTabSz="685086" fontAlgn="auto">
              <a:spcBef>
                <a:spcPts val="0"/>
              </a:spcBef>
              <a:spcAft>
                <a:spcPts val="0"/>
              </a:spcAft>
              <a:buClr>
                <a:schemeClr val="tx1"/>
              </a:buClr>
              <a:buFont typeface="+mj-lt"/>
              <a:buAutoNum type="romanUcPeriod"/>
              <a:tabLst>
                <a:tab pos="2736850" algn="l"/>
              </a:tabLst>
            </a:pPr>
            <a:r>
              <a:rPr lang="en-US" sz="3000" b="1" dirty="0">
                <a:latin typeface="Calibri"/>
                <a:cs typeface=""/>
              </a:rPr>
              <a:t>Criticism will come as we </a:t>
            </a:r>
            <a:r>
              <a:rPr lang="en-US" sz="3000" b="1" u="sng" dirty="0">
                <a:solidFill>
                  <a:srgbClr val="007FB4"/>
                </a:solidFill>
                <a:latin typeface="Calibri"/>
                <a:cs typeface=""/>
              </a:rPr>
              <a:t>grow</a:t>
            </a:r>
            <a:r>
              <a:rPr lang="en-US" sz="3000" b="1" dirty="0">
                <a:latin typeface="Calibri"/>
                <a:cs typeface=""/>
              </a:rPr>
              <a:t> as a church.</a:t>
            </a:r>
          </a:p>
          <a:p>
            <a:pPr defTabSz="685086" fontAlgn="auto">
              <a:spcBef>
                <a:spcPts val="0"/>
              </a:spcBef>
              <a:spcAft>
                <a:spcPts val="0"/>
              </a:spcAft>
            </a:pPr>
            <a:r>
              <a:rPr lang="en-US" sz="2600" b="1" dirty="0">
                <a:latin typeface="Calibri"/>
                <a:cs typeface=""/>
              </a:rPr>
              <a:t>A. We need to </a:t>
            </a:r>
            <a:r>
              <a:rPr lang="en-US" sz="2600" b="1" u="sng" dirty="0">
                <a:solidFill>
                  <a:srgbClr val="007FB4"/>
                </a:solidFill>
                <a:latin typeface="Calibri"/>
                <a:cs typeface=""/>
              </a:rPr>
              <a:t>explain</a:t>
            </a:r>
            <a:r>
              <a:rPr lang="en-US" sz="2600" b="1" dirty="0">
                <a:latin typeface="Calibri"/>
                <a:cs typeface=""/>
              </a:rPr>
              <a:t> things in reasonable ways.</a:t>
            </a:r>
          </a:p>
          <a:p>
            <a:pPr defTabSz="685086" fontAlgn="auto">
              <a:spcBef>
                <a:spcPts val="0"/>
              </a:spcBef>
              <a:spcAft>
                <a:spcPts val="0"/>
              </a:spcAft>
            </a:pPr>
            <a:r>
              <a:rPr lang="en-US" sz="2600" b="1" i="1" dirty="0">
                <a:solidFill>
                  <a:schemeClr val="accent3">
                    <a:lumMod val="50000"/>
                  </a:schemeClr>
                </a:solidFill>
                <a:latin typeface="Calibri"/>
                <a:cs typeface=""/>
              </a:rPr>
              <a:t>1 Now the apostles and the brothers who were throughout Judea heard that the Gentiles also had received the word of God. 2 So when Peter went up to Jerusalem, the circumcision party </a:t>
            </a:r>
            <a:r>
              <a:rPr lang="en-US" sz="2600" b="1" i="1" u="sng" dirty="0">
                <a:solidFill>
                  <a:schemeClr val="accent3">
                    <a:lumMod val="50000"/>
                  </a:schemeClr>
                </a:solidFill>
                <a:latin typeface="Calibri"/>
                <a:cs typeface=""/>
              </a:rPr>
              <a:t>criticized him</a:t>
            </a:r>
            <a:r>
              <a:rPr lang="en-US" sz="2600" b="1" i="1" dirty="0">
                <a:solidFill>
                  <a:schemeClr val="accent3">
                    <a:lumMod val="50000"/>
                  </a:schemeClr>
                </a:solidFill>
                <a:latin typeface="Calibri"/>
                <a:cs typeface=""/>
              </a:rPr>
              <a:t>, saying, 3 “</a:t>
            </a:r>
            <a:r>
              <a:rPr lang="en-US" sz="2600" b="1" i="1" u="sng" dirty="0">
                <a:solidFill>
                  <a:schemeClr val="accent3">
                    <a:lumMod val="50000"/>
                  </a:schemeClr>
                </a:solidFill>
                <a:latin typeface="Calibri"/>
                <a:cs typeface=""/>
              </a:rPr>
              <a:t>You went to uncircumcised men and ate with them</a:t>
            </a:r>
            <a:r>
              <a:rPr lang="en-US" sz="2600" b="1" i="1" dirty="0">
                <a:solidFill>
                  <a:schemeClr val="accent3">
                    <a:lumMod val="50000"/>
                  </a:schemeClr>
                </a:solidFill>
                <a:latin typeface="Calibri"/>
                <a:cs typeface=""/>
              </a:rPr>
              <a:t>.” 4 But </a:t>
            </a:r>
            <a:r>
              <a:rPr lang="en-US" sz="2600" b="1" i="1" u="sng" dirty="0">
                <a:solidFill>
                  <a:schemeClr val="accent3">
                    <a:lumMod val="50000"/>
                  </a:schemeClr>
                </a:solidFill>
                <a:latin typeface="Calibri"/>
                <a:cs typeface=""/>
              </a:rPr>
              <a:t>Peter began and explained it to them in order</a:t>
            </a:r>
            <a:r>
              <a:rPr lang="en-US" sz="2600" b="1" i="1" dirty="0">
                <a:solidFill>
                  <a:schemeClr val="accent3">
                    <a:lumMod val="50000"/>
                  </a:schemeClr>
                </a:solidFill>
                <a:latin typeface="Calibri"/>
                <a:cs typeface=""/>
              </a:rPr>
              <a:t>: </a:t>
            </a:r>
          </a:p>
        </p:txBody>
      </p:sp>
    </p:spTree>
    <p:extLst>
      <p:ext uri="{BB962C8B-B14F-4D97-AF65-F5344CB8AC3E}">
        <p14:creationId xmlns:p14="http://schemas.microsoft.com/office/powerpoint/2010/main" val="2936804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 calcmode="lin" valueType="num">
                                      <p:cBhvr>
                                        <p:cTn id="14"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6">
                                            <p:txEl>
                                              <p:pRg st="1" end="1"/>
                                            </p:txEl>
                                          </p:spTgt>
                                        </p:tgtEl>
                                        <p:attrNameLst>
                                          <p:attrName>ppt_h</p:attrName>
                                        </p:attrNameLst>
                                      </p:cBhvr>
                                      <p:tavLst>
                                        <p:tav tm="0">
                                          <p:val>
                                            <p:fltVal val="0"/>
                                          </p:val>
                                        </p:tav>
                                        <p:tav tm="100000">
                                          <p:val>
                                            <p:strVal val="#ppt_h"/>
                                          </p:val>
                                        </p:tav>
                                      </p:tavLst>
                                    </p:anim>
                                  </p:childTnLst>
                                </p:cTn>
                              </p:par>
                              <p:par>
                                <p:cTn id="16" presetID="23" presetClass="entr" presetSubtype="16" fill="hold" nodeType="with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 calcmode="lin" valueType="num">
                                      <p:cBhvr>
                                        <p:cTn id="18"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19" dur="1000" fill="hold"/>
                                        <p:tgtEl>
                                          <p:spTgt spid="6">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938A6783-5A12-B447-9F28-2F67E4E76EFF}"/>
              </a:ext>
            </a:extLst>
          </p:cNvPr>
          <p:cNvSpPr/>
          <p:nvPr/>
        </p:nvSpPr>
        <p:spPr>
          <a:xfrm>
            <a:off x="0" y="4552950"/>
            <a:ext cx="9144000" cy="590550"/>
          </a:xfrm>
          <a:prstGeom prst="rect">
            <a:avLst/>
          </a:prstGeom>
          <a:gradFill flip="none" rotWithShape="1">
            <a:gsLst>
              <a:gs pos="37000">
                <a:srgbClr val="6CB64C"/>
              </a:gs>
              <a:gs pos="79000">
                <a:schemeClr val="accent3">
                  <a:lumMod val="97000"/>
                  <a:lumOff val="3000"/>
                </a:schemeClr>
              </a:gs>
              <a:gs pos="100000">
                <a:schemeClr val="accent3">
                  <a:lumMod val="60000"/>
                  <a:lumOff val="40000"/>
                </a:schemeClr>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0" y="82178"/>
            <a:ext cx="9144000" cy="600164"/>
          </a:xfrm>
          <a:prstGeom prst="rect">
            <a:avLst/>
          </a:prstGeom>
          <a:noFill/>
        </p:spPr>
        <p:txBody>
          <a:bodyPr wrap="square" rtlCol="0">
            <a:spAutoFit/>
          </a:bodyPr>
          <a:lstStyle/>
          <a:p>
            <a:pPr algn="ctr" defTabSz="685086" fontAlgn="auto">
              <a:spcBef>
                <a:spcPts val="0"/>
              </a:spcBef>
              <a:spcAft>
                <a:spcPts val="0"/>
              </a:spcAft>
            </a:pPr>
            <a:r>
              <a:rPr lang="en-US" sz="3300" b="1" dirty="0">
                <a:solidFill>
                  <a:srgbClr val="007FB4"/>
                </a:solidFill>
                <a:latin typeface="Calibri"/>
                <a:cs typeface=""/>
              </a:rPr>
              <a:t>Growing Pains</a:t>
            </a:r>
          </a:p>
        </p:txBody>
      </p:sp>
      <p:pic>
        <p:nvPicPr>
          <p:cNvPr id="4" name="Picture 3">
            <a:extLst>
              <a:ext uri="{FF2B5EF4-FFF2-40B4-BE49-F238E27FC236}">
                <a16:creationId xmlns:a16="http://schemas.microsoft.com/office/drawing/2014/main" xmlns="" id="{332B8F71-D26B-B14E-9813-F78D87A364C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8333" t="44074" r="41667" b="29259"/>
          <a:stretch/>
        </p:blipFill>
        <p:spPr>
          <a:xfrm>
            <a:off x="1242432" y="4670171"/>
            <a:ext cx="967368" cy="362763"/>
          </a:xfrm>
          <a:prstGeom prst="rect">
            <a:avLst/>
          </a:prstGeom>
        </p:spPr>
      </p:pic>
      <p:pic>
        <p:nvPicPr>
          <p:cNvPr id="5" name="Picture 4">
            <a:extLst>
              <a:ext uri="{FF2B5EF4-FFF2-40B4-BE49-F238E27FC236}">
                <a16:creationId xmlns:a16="http://schemas.microsoft.com/office/drawing/2014/main" xmlns="" id="{52A76BC9-FAFA-F44E-8E2F-F8DACEA7D50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2500" t="17407" r="45000" b="55926"/>
          <a:stretch/>
        </p:blipFill>
        <p:spPr>
          <a:xfrm>
            <a:off x="228600" y="4669864"/>
            <a:ext cx="1028700" cy="363071"/>
          </a:xfrm>
          <a:prstGeom prst="rect">
            <a:avLst/>
          </a:prstGeom>
        </p:spPr>
      </p:pic>
      <p:sp>
        <p:nvSpPr>
          <p:cNvPr id="6" name="TextBox 5">
            <a:extLst>
              <a:ext uri="{FF2B5EF4-FFF2-40B4-BE49-F238E27FC236}">
                <a16:creationId xmlns:a16="http://schemas.microsoft.com/office/drawing/2014/main" xmlns="" id="{A946BD95-60A9-7042-A4B6-EB1F5865923F}"/>
              </a:ext>
            </a:extLst>
          </p:cNvPr>
          <p:cNvSpPr txBox="1"/>
          <p:nvPr/>
        </p:nvSpPr>
        <p:spPr>
          <a:xfrm>
            <a:off x="427008" y="677309"/>
            <a:ext cx="8412192" cy="3754874"/>
          </a:xfrm>
          <a:prstGeom prst="rect">
            <a:avLst/>
          </a:prstGeom>
          <a:noFill/>
        </p:spPr>
        <p:txBody>
          <a:bodyPr wrap="square" rtlCol="0">
            <a:spAutoFit/>
          </a:bodyPr>
          <a:lstStyle/>
          <a:p>
            <a:pPr marL="571500" indent="-571500" defTabSz="685086" fontAlgn="auto">
              <a:spcBef>
                <a:spcPts val="0"/>
              </a:spcBef>
              <a:spcAft>
                <a:spcPts val="0"/>
              </a:spcAft>
              <a:buClr>
                <a:schemeClr val="tx1"/>
              </a:buClr>
              <a:buFont typeface="+mj-lt"/>
              <a:buAutoNum type="romanUcPeriod"/>
              <a:tabLst>
                <a:tab pos="2736850" algn="l"/>
              </a:tabLst>
            </a:pPr>
            <a:r>
              <a:rPr lang="en-US" sz="3000" b="1" dirty="0">
                <a:latin typeface="Calibri"/>
                <a:cs typeface=""/>
              </a:rPr>
              <a:t>Criticism will come as we </a:t>
            </a:r>
            <a:r>
              <a:rPr lang="en-US" sz="3000" b="1" u="sng" dirty="0">
                <a:solidFill>
                  <a:srgbClr val="007FB4"/>
                </a:solidFill>
                <a:latin typeface="Calibri"/>
                <a:cs typeface=""/>
              </a:rPr>
              <a:t>grow</a:t>
            </a:r>
            <a:r>
              <a:rPr lang="en-US" sz="3000" b="1" dirty="0">
                <a:latin typeface="Calibri"/>
                <a:cs typeface=""/>
              </a:rPr>
              <a:t> as a church.</a:t>
            </a:r>
          </a:p>
          <a:p>
            <a:pPr defTabSz="685086" fontAlgn="auto">
              <a:spcBef>
                <a:spcPts val="0"/>
              </a:spcBef>
              <a:spcAft>
                <a:spcPts val="0"/>
              </a:spcAft>
            </a:pPr>
            <a:r>
              <a:rPr lang="en-US" sz="2600" b="1" dirty="0">
                <a:latin typeface="Calibri"/>
                <a:cs typeface=""/>
              </a:rPr>
              <a:t>A. We need to </a:t>
            </a:r>
            <a:r>
              <a:rPr lang="en-US" sz="2600" b="1" u="sng" dirty="0">
                <a:solidFill>
                  <a:srgbClr val="007FB4"/>
                </a:solidFill>
                <a:latin typeface="Calibri"/>
                <a:cs typeface=""/>
              </a:rPr>
              <a:t>explain</a:t>
            </a:r>
            <a:r>
              <a:rPr lang="en-US" sz="2600" b="1" dirty="0">
                <a:latin typeface="Calibri"/>
                <a:cs typeface=""/>
              </a:rPr>
              <a:t> things in reasonable ways.</a:t>
            </a:r>
          </a:p>
          <a:p>
            <a:pPr marL="457200" indent="-457200" defTabSz="685086" fontAlgn="auto">
              <a:spcBef>
                <a:spcPts val="0"/>
              </a:spcBef>
              <a:spcAft>
                <a:spcPts val="0"/>
              </a:spcAft>
              <a:buFont typeface="Arial" panose="020B0604020202020204" pitchFamily="34" charset="0"/>
              <a:buChar char="•"/>
            </a:pPr>
            <a:r>
              <a:rPr lang="en-US" sz="2600" b="1" i="1" dirty="0">
                <a:solidFill>
                  <a:schemeClr val="accent3">
                    <a:lumMod val="50000"/>
                  </a:schemeClr>
                </a:solidFill>
                <a:latin typeface="Calibri"/>
                <a:cs typeface=""/>
              </a:rPr>
              <a:t>Matthew 9:11 And when the Pharisees saw this, they said to his disciples, “</a:t>
            </a:r>
            <a:r>
              <a:rPr lang="en-US" sz="2600" b="1" i="1" u="sng" dirty="0">
                <a:solidFill>
                  <a:schemeClr val="accent3">
                    <a:lumMod val="50000"/>
                  </a:schemeClr>
                </a:solidFill>
                <a:latin typeface="Calibri"/>
                <a:cs typeface=""/>
              </a:rPr>
              <a:t>Why does your teacher eat with tax collectors and sinners</a:t>
            </a:r>
            <a:r>
              <a:rPr lang="en-US" sz="2600" b="1" i="1" dirty="0">
                <a:solidFill>
                  <a:schemeClr val="accent3">
                    <a:lumMod val="50000"/>
                  </a:schemeClr>
                </a:solidFill>
                <a:latin typeface="Calibri"/>
                <a:cs typeface=""/>
              </a:rPr>
              <a:t>?”</a:t>
            </a:r>
          </a:p>
          <a:p>
            <a:pPr marL="457200" indent="-457200" defTabSz="685086" fontAlgn="auto">
              <a:spcBef>
                <a:spcPts val="0"/>
              </a:spcBef>
              <a:spcAft>
                <a:spcPts val="0"/>
              </a:spcAft>
              <a:buFont typeface="Arial" panose="020B0604020202020204" pitchFamily="34" charset="0"/>
              <a:buChar char="•"/>
            </a:pPr>
            <a:r>
              <a:rPr lang="en-US" sz="2600" b="1" i="1" dirty="0">
                <a:solidFill>
                  <a:schemeClr val="accent3">
                    <a:lumMod val="50000"/>
                  </a:schemeClr>
                </a:solidFill>
                <a:latin typeface="Calibri"/>
                <a:cs typeface=""/>
              </a:rPr>
              <a:t>Luke 15:1-2 Now the tax collectors and sinners were all drawing near to hear him. 2 And the Pharisees and the scribes grumbled, saying, “</a:t>
            </a:r>
            <a:r>
              <a:rPr lang="en-US" sz="2600" b="1" i="1" u="sng" dirty="0">
                <a:solidFill>
                  <a:schemeClr val="accent3">
                    <a:lumMod val="50000"/>
                  </a:schemeClr>
                </a:solidFill>
                <a:latin typeface="Calibri"/>
                <a:cs typeface=""/>
              </a:rPr>
              <a:t>This man receives sinners and eats with them</a:t>
            </a:r>
            <a:r>
              <a:rPr lang="en-US" sz="2600" b="1" i="1" dirty="0">
                <a:solidFill>
                  <a:schemeClr val="accent3">
                    <a:lumMod val="50000"/>
                  </a:schemeClr>
                </a:solidFill>
                <a:latin typeface="Calibri"/>
                <a:cs typeface=""/>
              </a:rPr>
              <a:t>.”</a:t>
            </a:r>
          </a:p>
        </p:txBody>
      </p:sp>
    </p:spTree>
    <p:extLst>
      <p:ext uri="{BB962C8B-B14F-4D97-AF65-F5344CB8AC3E}">
        <p14:creationId xmlns:p14="http://schemas.microsoft.com/office/powerpoint/2010/main" val="275014680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p:cTn id="7"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 calcmode="lin" valueType="num">
                                      <p:cBhvr>
                                        <p:cTn id="13" dur="1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14" dur="1000" fill="hold"/>
                                        <p:tgtEl>
                                          <p:spTgt spid="6">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938A6783-5A12-B447-9F28-2F67E4E76EFF}"/>
              </a:ext>
            </a:extLst>
          </p:cNvPr>
          <p:cNvSpPr/>
          <p:nvPr/>
        </p:nvSpPr>
        <p:spPr>
          <a:xfrm>
            <a:off x="0" y="4552950"/>
            <a:ext cx="9144000" cy="590550"/>
          </a:xfrm>
          <a:prstGeom prst="rect">
            <a:avLst/>
          </a:prstGeom>
          <a:gradFill flip="none" rotWithShape="1">
            <a:gsLst>
              <a:gs pos="37000">
                <a:srgbClr val="6CB64C"/>
              </a:gs>
              <a:gs pos="79000">
                <a:schemeClr val="accent3">
                  <a:lumMod val="97000"/>
                  <a:lumOff val="3000"/>
                </a:schemeClr>
              </a:gs>
              <a:gs pos="100000">
                <a:schemeClr val="accent3">
                  <a:lumMod val="60000"/>
                  <a:lumOff val="40000"/>
                </a:schemeClr>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0" y="82178"/>
            <a:ext cx="9144000" cy="600164"/>
          </a:xfrm>
          <a:prstGeom prst="rect">
            <a:avLst/>
          </a:prstGeom>
          <a:noFill/>
        </p:spPr>
        <p:txBody>
          <a:bodyPr wrap="square" rtlCol="0">
            <a:spAutoFit/>
          </a:bodyPr>
          <a:lstStyle/>
          <a:p>
            <a:pPr algn="ctr" defTabSz="685086" fontAlgn="auto">
              <a:spcBef>
                <a:spcPts val="0"/>
              </a:spcBef>
              <a:spcAft>
                <a:spcPts val="0"/>
              </a:spcAft>
            </a:pPr>
            <a:r>
              <a:rPr lang="en-US" sz="3300" b="1" dirty="0">
                <a:solidFill>
                  <a:srgbClr val="007FB4"/>
                </a:solidFill>
                <a:latin typeface="Calibri"/>
                <a:cs typeface=""/>
              </a:rPr>
              <a:t>Growing Pains</a:t>
            </a:r>
          </a:p>
        </p:txBody>
      </p:sp>
      <p:pic>
        <p:nvPicPr>
          <p:cNvPr id="4" name="Picture 3">
            <a:extLst>
              <a:ext uri="{FF2B5EF4-FFF2-40B4-BE49-F238E27FC236}">
                <a16:creationId xmlns:a16="http://schemas.microsoft.com/office/drawing/2014/main" xmlns="" id="{332B8F71-D26B-B14E-9813-F78D87A364C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8333" t="44074" r="41667" b="29259"/>
          <a:stretch/>
        </p:blipFill>
        <p:spPr>
          <a:xfrm>
            <a:off x="1242432" y="4670171"/>
            <a:ext cx="967368" cy="362763"/>
          </a:xfrm>
          <a:prstGeom prst="rect">
            <a:avLst/>
          </a:prstGeom>
        </p:spPr>
      </p:pic>
      <p:pic>
        <p:nvPicPr>
          <p:cNvPr id="5" name="Picture 4">
            <a:extLst>
              <a:ext uri="{FF2B5EF4-FFF2-40B4-BE49-F238E27FC236}">
                <a16:creationId xmlns:a16="http://schemas.microsoft.com/office/drawing/2014/main" xmlns="" id="{52A76BC9-FAFA-F44E-8E2F-F8DACEA7D50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2500" t="17407" r="45000" b="55926"/>
          <a:stretch/>
        </p:blipFill>
        <p:spPr>
          <a:xfrm>
            <a:off x="228600" y="4669864"/>
            <a:ext cx="1028700" cy="363071"/>
          </a:xfrm>
          <a:prstGeom prst="rect">
            <a:avLst/>
          </a:prstGeom>
        </p:spPr>
      </p:pic>
      <p:sp>
        <p:nvSpPr>
          <p:cNvPr id="6" name="TextBox 5">
            <a:extLst>
              <a:ext uri="{FF2B5EF4-FFF2-40B4-BE49-F238E27FC236}">
                <a16:creationId xmlns:a16="http://schemas.microsoft.com/office/drawing/2014/main" xmlns="" id="{A946BD95-60A9-7042-A4B6-EB1F5865923F}"/>
              </a:ext>
            </a:extLst>
          </p:cNvPr>
          <p:cNvSpPr txBox="1"/>
          <p:nvPr/>
        </p:nvSpPr>
        <p:spPr>
          <a:xfrm>
            <a:off x="427008" y="677309"/>
            <a:ext cx="8412192" cy="2554545"/>
          </a:xfrm>
          <a:prstGeom prst="rect">
            <a:avLst/>
          </a:prstGeom>
          <a:noFill/>
        </p:spPr>
        <p:txBody>
          <a:bodyPr wrap="square" rtlCol="0">
            <a:spAutoFit/>
          </a:bodyPr>
          <a:lstStyle/>
          <a:p>
            <a:pPr marL="571500" indent="-571500" defTabSz="685086" fontAlgn="auto">
              <a:spcBef>
                <a:spcPts val="0"/>
              </a:spcBef>
              <a:spcAft>
                <a:spcPts val="0"/>
              </a:spcAft>
              <a:buClr>
                <a:schemeClr val="tx1"/>
              </a:buClr>
              <a:buFont typeface="+mj-lt"/>
              <a:buAutoNum type="romanUcPeriod"/>
              <a:tabLst>
                <a:tab pos="2736850" algn="l"/>
              </a:tabLst>
            </a:pPr>
            <a:r>
              <a:rPr lang="en-US" sz="3000" b="1" dirty="0">
                <a:latin typeface="Calibri"/>
                <a:cs typeface=""/>
              </a:rPr>
              <a:t>Criticism will come as we </a:t>
            </a:r>
            <a:r>
              <a:rPr lang="en-US" sz="3000" b="1" u="sng" dirty="0">
                <a:solidFill>
                  <a:srgbClr val="007FB4"/>
                </a:solidFill>
                <a:latin typeface="Calibri"/>
                <a:cs typeface=""/>
              </a:rPr>
              <a:t>grow</a:t>
            </a:r>
            <a:r>
              <a:rPr lang="en-US" sz="3000" b="1" dirty="0">
                <a:latin typeface="Calibri"/>
                <a:cs typeface=""/>
              </a:rPr>
              <a:t> as a church.</a:t>
            </a:r>
          </a:p>
          <a:p>
            <a:pPr defTabSz="685086" fontAlgn="auto">
              <a:spcBef>
                <a:spcPts val="0"/>
              </a:spcBef>
              <a:spcAft>
                <a:spcPts val="0"/>
              </a:spcAft>
            </a:pPr>
            <a:r>
              <a:rPr lang="en-US" sz="2600" b="1" dirty="0">
                <a:latin typeface="Calibri"/>
                <a:cs typeface=""/>
              </a:rPr>
              <a:t>A. We need to </a:t>
            </a:r>
            <a:r>
              <a:rPr lang="en-US" sz="2600" b="1" u="sng" dirty="0">
                <a:solidFill>
                  <a:srgbClr val="007FB4"/>
                </a:solidFill>
                <a:latin typeface="Calibri"/>
                <a:cs typeface=""/>
              </a:rPr>
              <a:t>explain</a:t>
            </a:r>
            <a:r>
              <a:rPr lang="en-US" sz="2600" b="1" dirty="0">
                <a:latin typeface="Calibri"/>
                <a:cs typeface=""/>
              </a:rPr>
              <a:t> things in reasonable ways.</a:t>
            </a:r>
          </a:p>
          <a:p>
            <a:pPr marL="457200" indent="-457200" defTabSz="685086" fontAlgn="auto">
              <a:spcBef>
                <a:spcPts val="0"/>
              </a:spcBef>
              <a:spcAft>
                <a:spcPts val="0"/>
              </a:spcAft>
              <a:buFont typeface="Arial" panose="020B0604020202020204" pitchFamily="34" charset="0"/>
              <a:buChar char="•"/>
            </a:pPr>
            <a:r>
              <a:rPr lang="en-US" sz="2600" b="1" i="1" dirty="0">
                <a:solidFill>
                  <a:schemeClr val="accent3">
                    <a:lumMod val="50000"/>
                  </a:schemeClr>
                </a:solidFill>
                <a:latin typeface="Calibri"/>
                <a:cs typeface=""/>
              </a:rPr>
              <a:t>Luke 15:32 …for this your brother </a:t>
            </a:r>
            <a:r>
              <a:rPr lang="en-US" sz="2600" b="1" i="1" u="sng" dirty="0">
                <a:solidFill>
                  <a:schemeClr val="accent3">
                    <a:lumMod val="50000"/>
                  </a:schemeClr>
                </a:solidFill>
                <a:latin typeface="Calibri"/>
                <a:cs typeface=""/>
              </a:rPr>
              <a:t>was dead</a:t>
            </a:r>
            <a:r>
              <a:rPr lang="en-US" sz="2600" b="1" i="1" dirty="0">
                <a:solidFill>
                  <a:schemeClr val="accent3">
                    <a:lumMod val="50000"/>
                  </a:schemeClr>
                </a:solidFill>
                <a:latin typeface="Calibri"/>
                <a:cs typeface=""/>
              </a:rPr>
              <a:t>, and </a:t>
            </a:r>
            <a:r>
              <a:rPr lang="en-US" sz="2600" b="1" i="1" u="sng" dirty="0">
                <a:solidFill>
                  <a:schemeClr val="accent3">
                    <a:lumMod val="50000"/>
                  </a:schemeClr>
                </a:solidFill>
                <a:latin typeface="Calibri"/>
                <a:cs typeface=""/>
              </a:rPr>
              <a:t>is alive</a:t>
            </a:r>
            <a:r>
              <a:rPr lang="en-US" sz="2600" b="1" i="1" dirty="0">
                <a:solidFill>
                  <a:schemeClr val="accent3">
                    <a:lumMod val="50000"/>
                  </a:schemeClr>
                </a:solidFill>
                <a:latin typeface="Calibri"/>
                <a:cs typeface=""/>
              </a:rPr>
              <a:t>; he </a:t>
            </a:r>
            <a:r>
              <a:rPr lang="en-US" sz="2600" b="1" i="1" u="sng" dirty="0">
                <a:solidFill>
                  <a:schemeClr val="accent3">
                    <a:lumMod val="50000"/>
                  </a:schemeClr>
                </a:solidFill>
                <a:latin typeface="Calibri"/>
                <a:cs typeface=""/>
              </a:rPr>
              <a:t>was lost</a:t>
            </a:r>
            <a:r>
              <a:rPr lang="en-US" sz="2600" b="1" i="1" dirty="0">
                <a:solidFill>
                  <a:schemeClr val="accent3">
                    <a:lumMod val="50000"/>
                  </a:schemeClr>
                </a:solidFill>
                <a:latin typeface="Calibri"/>
                <a:cs typeface=""/>
              </a:rPr>
              <a:t>, and </a:t>
            </a:r>
            <a:r>
              <a:rPr lang="en-US" sz="2600" b="1" i="1" u="sng" dirty="0">
                <a:solidFill>
                  <a:schemeClr val="accent3">
                    <a:lumMod val="50000"/>
                  </a:schemeClr>
                </a:solidFill>
                <a:latin typeface="Calibri"/>
                <a:cs typeface=""/>
              </a:rPr>
              <a:t>is found</a:t>
            </a:r>
            <a:r>
              <a:rPr lang="en-US" sz="2600" b="1" i="1" dirty="0">
                <a:solidFill>
                  <a:schemeClr val="accent3">
                    <a:lumMod val="50000"/>
                  </a:schemeClr>
                </a:solidFill>
                <a:latin typeface="Calibri"/>
                <a:cs typeface=""/>
              </a:rPr>
              <a:t>.’”</a:t>
            </a:r>
          </a:p>
          <a:p>
            <a:pPr marL="457200" indent="-457200" defTabSz="685086" fontAlgn="auto">
              <a:spcBef>
                <a:spcPts val="0"/>
              </a:spcBef>
              <a:spcAft>
                <a:spcPts val="0"/>
              </a:spcAft>
              <a:buFont typeface="Arial" panose="020B0604020202020204" pitchFamily="34" charset="0"/>
              <a:buChar char="•"/>
            </a:pPr>
            <a:r>
              <a:rPr lang="en-US" sz="2600" b="1" i="1" dirty="0">
                <a:solidFill>
                  <a:schemeClr val="accent3">
                    <a:lumMod val="50000"/>
                  </a:schemeClr>
                </a:solidFill>
                <a:latin typeface="Calibri"/>
                <a:cs typeface=""/>
              </a:rPr>
              <a:t>Luke 19:10 For the Son of Man came </a:t>
            </a:r>
            <a:r>
              <a:rPr lang="en-US" sz="2600" b="1" i="1" u="sng" dirty="0">
                <a:solidFill>
                  <a:schemeClr val="accent3">
                    <a:lumMod val="50000"/>
                  </a:schemeClr>
                </a:solidFill>
                <a:latin typeface="Calibri"/>
                <a:cs typeface=""/>
              </a:rPr>
              <a:t>to seek and to save the lost</a:t>
            </a:r>
            <a:r>
              <a:rPr lang="en-US" sz="2600" b="1" i="1" dirty="0">
                <a:solidFill>
                  <a:schemeClr val="accent3">
                    <a:lumMod val="50000"/>
                  </a:schemeClr>
                </a:solidFill>
                <a:latin typeface="Calibri"/>
                <a:cs typeface=""/>
              </a:rPr>
              <a:t>.”</a:t>
            </a:r>
          </a:p>
        </p:txBody>
      </p:sp>
    </p:spTree>
    <p:extLst>
      <p:ext uri="{BB962C8B-B14F-4D97-AF65-F5344CB8AC3E}">
        <p14:creationId xmlns:p14="http://schemas.microsoft.com/office/powerpoint/2010/main" val="335947660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p:cTn id="7"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 calcmode="lin" valueType="num">
                                      <p:cBhvr>
                                        <p:cTn id="13" dur="1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14" dur="1000" fill="hold"/>
                                        <p:tgtEl>
                                          <p:spTgt spid="6">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938A6783-5A12-B447-9F28-2F67E4E76EFF}"/>
              </a:ext>
            </a:extLst>
          </p:cNvPr>
          <p:cNvSpPr/>
          <p:nvPr/>
        </p:nvSpPr>
        <p:spPr>
          <a:xfrm>
            <a:off x="0" y="4552950"/>
            <a:ext cx="9144000" cy="590550"/>
          </a:xfrm>
          <a:prstGeom prst="rect">
            <a:avLst/>
          </a:prstGeom>
          <a:gradFill flip="none" rotWithShape="1">
            <a:gsLst>
              <a:gs pos="37000">
                <a:srgbClr val="6CB64C"/>
              </a:gs>
              <a:gs pos="79000">
                <a:schemeClr val="accent3">
                  <a:lumMod val="97000"/>
                  <a:lumOff val="3000"/>
                </a:schemeClr>
              </a:gs>
              <a:gs pos="100000">
                <a:schemeClr val="accent3">
                  <a:lumMod val="60000"/>
                  <a:lumOff val="40000"/>
                </a:schemeClr>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0" y="82178"/>
            <a:ext cx="9144000" cy="600164"/>
          </a:xfrm>
          <a:prstGeom prst="rect">
            <a:avLst/>
          </a:prstGeom>
          <a:noFill/>
        </p:spPr>
        <p:txBody>
          <a:bodyPr wrap="square" rtlCol="0">
            <a:spAutoFit/>
          </a:bodyPr>
          <a:lstStyle/>
          <a:p>
            <a:pPr algn="ctr" defTabSz="685086" fontAlgn="auto">
              <a:spcBef>
                <a:spcPts val="0"/>
              </a:spcBef>
              <a:spcAft>
                <a:spcPts val="0"/>
              </a:spcAft>
            </a:pPr>
            <a:r>
              <a:rPr lang="en-US" sz="3300" b="1" dirty="0">
                <a:solidFill>
                  <a:srgbClr val="007FB4"/>
                </a:solidFill>
                <a:latin typeface="Calibri"/>
                <a:cs typeface=""/>
              </a:rPr>
              <a:t>Growing Pains</a:t>
            </a:r>
          </a:p>
        </p:txBody>
      </p:sp>
      <p:pic>
        <p:nvPicPr>
          <p:cNvPr id="4" name="Picture 3">
            <a:extLst>
              <a:ext uri="{FF2B5EF4-FFF2-40B4-BE49-F238E27FC236}">
                <a16:creationId xmlns:a16="http://schemas.microsoft.com/office/drawing/2014/main" xmlns="" id="{332B8F71-D26B-B14E-9813-F78D87A364C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8333" t="44074" r="41667" b="29259"/>
          <a:stretch/>
        </p:blipFill>
        <p:spPr>
          <a:xfrm>
            <a:off x="1242432" y="4670171"/>
            <a:ext cx="967368" cy="362763"/>
          </a:xfrm>
          <a:prstGeom prst="rect">
            <a:avLst/>
          </a:prstGeom>
        </p:spPr>
      </p:pic>
      <p:pic>
        <p:nvPicPr>
          <p:cNvPr id="5" name="Picture 4">
            <a:extLst>
              <a:ext uri="{FF2B5EF4-FFF2-40B4-BE49-F238E27FC236}">
                <a16:creationId xmlns:a16="http://schemas.microsoft.com/office/drawing/2014/main" xmlns="" id="{52A76BC9-FAFA-F44E-8E2F-F8DACEA7D50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2500" t="17407" r="45000" b="55926"/>
          <a:stretch/>
        </p:blipFill>
        <p:spPr>
          <a:xfrm>
            <a:off x="228600" y="4669864"/>
            <a:ext cx="1028700" cy="363071"/>
          </a:xfrm>
          <a:prstGeom prst="rect">
            <a:avLst/>
          </a:prstGeom>
        </p:spPr>
      </p:pic>
      <p:sp>
        <p:nvSpPr>
          <p:cNvPr id="6" name="TextBox 5">
            <a:extLst>
              <a:ext uri="{FF2B5EF4-FFF2-40B4-BE49-F238E27FC236}">
                <a16:creationId xmlns:a16="http://schemas.microsoft.com/office/drawing/2014/main" xmlns="" id="{A946BD95-60A9-7042-A4B6-EB1F5865923F}"/>
              </a:ext>
            </a:extLst>
          </p:cNvPr>
          <p:cNvSpPr txBox="1"/>
          <p:nvPr/>
        </p:nvSpPr>
        <p:spPr>
          <a:xfrm>
            <a:off x="427008" y="677309"/>
            <a:ext cx="8412192" cy="2554545"/>
          </a:xfrm>
          <a:prstGeom prst="rect">
            <a:avLst/>
          </a:prstGeom>
          <a:noFill/>
        </p:spPr>
        <p:txBody>
          <a:bodyPr wrap="square" rtlCol="0">
            <a:spAutoFit/>
          </a:bodyPr>
          <a:lstStyle/>
          <a:p>
            <a:pPr marL="571500" indent="-571500" defTabSz="685086" fontAlgn="auto">
              <a:spcBef>
                <a:spcPts val="0"/>
              </a:spcBef>
              <a:spcAft>
                <a:spcPts val="0"/>
              </a:spcAft>
              <a:buClr>
                <a:schemeClr val="tx1"/>
              </a:buClr>
              <a:buFont typeface="+mj-lt"/>
              <a:buAutoNum type="romanUcPeriod"/>
              <a:tabLst>
                <a:tab pos="2736850" algn="l"/>
              </a:tabLst>
            </a:pPr>
            <a:r>
              <a:rPr lang="en-US" sz="3000" b="1" dirty="0">
                <a:latin typeface="Calibri"/>
                <a:cs typeface=""/>
              </a:rPr>
              <a:t>Criticism will come as we </a:t>
            </a:r>
            <a:r>
              <a:rPr lang="en-US" sz="3000" b="1" u="sng" dirty="0">
                <a:solidFill>
                  <a:srgbClr val="007FB4"/>
                </a:solidFill>
                <a:latin typeface="Calibri"/>
                <a:cs typeface=""/>
              </a:rPr>
              <a:t>grow</a:t>
            </a:r>
            <a:r>
              <a:rPr lang="en-US" sz="3000" b="1" dirty="0">
                <a:latin typeface="Calibri"/>
                <a:cs typeface=""/>
              </a:rPr>
              <a:t> as a church.</a:t>
            </a:r>
          </a:p>
          <a:p>
            <a:pPr defTabSz="685086" fontAlgn="auto">
              <a:spcBef>
                <a:spcPts val="0"/>
              </a:spcBef>
              <a:spcAft>
                <a:spcPts val="0"/>
              </a:spcAft>
            </a:pPr>
            <a:r>
              <a:rPr lang="en-US" sz="2600" b="1" dirty="0">
                <a:latin typeface="Calibri"/>
                <a:cs typeface=""/>
              </a:rPr>
              <a:t>A. We need to </a:t>
            </a:r>
            <a:r>
              <a:rPr lang="en-US" sz="2600" b="1" u="sng" dirty="0">
                <a:solidFill>
                  <a:srgbClr val="007FB4"/>
                </a:solidFill>
                <a:latin typeface="Calibri"/>
                <a:cs typeface=""/>
              </a:rPr>
              <a:t>explain</a:t>
            </a:r>
            <a:r>
              <a:rPr lang="en-US" sz="2600" b="1" dirty="0">
                <a:latin typeface="Calibri"/>
                <a:cs typeface=""/>
              </a:rPr>
              <a:t> things in reasonable ways.</a:t>
            </a:r>
          </a:p>
          <a:p>
            <a:pPr marL="457200" indent="-457200" defTabSz="685086" fontAlgn="auto">
              <a:spcBef>
                <a:spcPts val="0"/>
              </a:spcBef>
              <a:spcAft>
                <a:spcPts val="0"/>
              </a:spcAft>
              <a:buFont typeface="Arial" panose="020B0604020202020204" pitchFamily="34" charset="0"/>
              <a:buChar char="•"/>
            </a:pPr>
            <a:r>
              <a:rPr lang="en-US" sz="2600" b="1" i="1" dirty="0">
                <a:solidFill>
                  <a:schemeClr val="accent3">
                    <a:lumMod val="50000"/>
                  </a:schemeClr>
                </a:solidFill>
                <a:latin typeface="Calibri"/>
                <a:cs typeface=""/>
              </a:rPr>
              <a:t>Matthew 11:19 The Son of Man came eating and drinking, and they say, ‘Look at him! A glutton and a drunkard, </a:t>
            </a:r>
            <a:r>
              <a:rPr lang="en-US" sz="2600" b="1" i="1" u="sng" dirty="0">
                <a:solidFill>
                  <a:schemeClr val="accent3">
                    <a:lumMod val="50000"/>
                  </a:schemeClr>
                </a:solidFill>
                <a:latin typeface="Calibri"/>
                <a:cs typeface=""/>
              </a:rPr>
              <a:t>a friend of tax collectors and sinners</a:t>
            </a:r>
            <a:r>
              <a:rPr lang="en-US" sz="2600" b="1" i="1" dirty="0">
                <a:solidFill>
                  <a:schemeClr val="accent3">
                    <a:lumMod val="50000"/>
                  </a:schemeClr>
                </a:solidFill>
                <a:latin typeface="Calibri"/>
                <a:cs typeface=""/>
              </a:rPr>
              <a:t>!’ Yet wisdom is justified by her deeds.”</a:t>
            </a:r>
          </a:p>
        </p:txBody>
      </p:sp>
    </p:spTree>
    <p:extLst>
      <p:ext uri="{BB962C8B-B14F-4D97-AF65-F5344CB8AC3E}">
        <p14:creationId xmlns:p14="http://schemas.microsoft.com/office/powerpoint/2010/main" val="388746143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p:cTn id="7"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938A6783-5A12-B447-9F28-2F67E4E76EFF}"/>
              </a:ext>
            </a:extLst>
          </p:cNvPr>
          <p:cNvSpPr/>
          <p:nvPr/>
        </p:nvSpPr>
        <p:spPr>
          <a:xfrm>
            <a:off x="0" y="4552950"/>
            <a:ext cx="9144000" cy="590550"/>
          </a:xfrm>
          <a:prstGeom prst="rect">
            <a:avLst/>
          </a:prstGeom>
          <a:gradFill flip="none" rotWithShape="1">
            <a:gsLst>
              <a:gs pos="37000">
                <a:srgbClr val="6CB64C"/>
              </a:gs>
              <a:gs pos="79000">
                <a:schemeClr val="accent3">
                  <a:lumMod val="97000"/>
                  <a:lumOff val="3000"/>
                </a:schemeClr>
              </a:gs>
              <a:gs pos="100000">
                <a:schemeClr val="accent3">
                  <a:lumMod val="60000"/>
                  <a:lumOff val="40000"/>
                </a:schemeClr>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0" y="82178"/>
            <a:ext cx="9144000" cy="600164"/>
          </a:xfrm>
          <a:prstGeom prst="rect">
            <a:avLst/>
          </a:prstGeom>
          <a:noFill/>
        </p:spPr>
        <p:txBody>
          <a:bodyPr wrap="square" rtlCol="0">
            <a:spAutoFit/>
          </a:bodyPr>
          <a:lstStyle/>
          <a:p>
            <a:pPr algn="ctr" defTabSz="685086" fontAlgn="auto">
              <a:spcBef>
                <a:spcPts val="0"/>
              </a:spcBef>
              <a:spcAft>
                <a:spcPts val="0"/>
              </a:spcAft>
            </a:pPr>
            <a:r>
              <a:rPr lang="en-US" sz="3300" b="1" dirty="0">
                <a:solidFill>
                  <a:srgbClr val="007FB4"/>
                </a:solidFill>
                <a:latin typeface="Calibri"/>
                <a:cs typeface=""/>
              </a:rPr>
              <a:t>Growing Pains</a:t>
            </a:r>
          </a:p>
        </p:txBody>
      </p:sp>
      <p:pic>
        <p:nvPicPr>
          <p:cNvPr id="4" name="Picture 3">
            <a:extLst>
              <a:ext uri="{FF2B5EF4-FFF2-40B4-BE49-F238E27FC236}">
                <a16:creationId xmlns:a16="http://schemas.microsoft.com/office/drawing/2014/main" xmlns="" id="{332B8F71-D26B-B14E-9813-F78D87A364C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8333" t="44074" r="41667" b="29259"/>
          <a:stretch/>
        </p:blipFill>
        <p:spPr>
          <a:xfrm>
            <a:off x="1242432" y="4670171"/>
            <a:ext cx="967368" cy="362763"/>
          </a:xfrm>
          <a:prstGeom prst="rect">
            <a:avLst/>
          </a:prstGeom>
        </p:spPr>
      </p:pic>
      <p:pic>
        <p:nvPicPr>
          <p:cNvPr id="5" name="Picture 4">
            <a:extLst>
              <a:ext uri="{FF2B5EF4-FFF2-40B4-BE49-F238E27FC236}">
                <a16:creationId xmlns:a16="http://schemas.microsoft.com/office/drawing/2014/main" xmlns="" id="{52A76BC9-FAFA-F44E-8E2F-F8DACEA7D50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2500" t="17407" r="45000" b="55926"/>
          <a:stretch/>
        </p:blipFill>
        <p:spPr>
          <a:xfrm>
            <a:off x="228600" y="4669864"/>
            <a:ext cx="1028700" cy="363071"/>
          </a:xfrm>
          <a:prstGeom prst="rect">
            <a:avLst/>
          </a:prstGeom>
        </p:spPr>
      </p:pic>
      <p:sp>
        <p:nvSpPr>
          <p:cNvPr id="6" name="TextBox 5">
            <a:extLst>
              <a:ext uri="{FF2B5EF4-FFF2-40B4-BE49-F238E27FC236}">
                <a16:creationId xmlns:a16="http://schemas.microsoft.com/office/drawing/2014/main" xmlns="" id="{A946BD95-60A9-7042-A4B6-EB1F5865923F}"/>
              </a:ext>
            </a:extLst>
          </p:cNvPr>
          <p:cNvSpPr txBox="1"/>
          <p:nvPr/>
        </p:nvSpPr>
        <p:spPr>
          <a:xfrm>
            <a:off x="427008" y="677309"/>
            <a:ext cx="8412192" cy="3354765"/>
          </a:xfrm>
          <a:prstGeom prst="rect">
            <a:avLst/>
          </a:prstGeom>
          <a:noFill/>
        </p:spPr>
        <p:txBody>
          <a:bodyPr wrap="square" rtlCol="0">
            <a:spAutoFit/>
          </a:bodyPr>
          <a:lstStyle/>
          <a:p>
            <a:pPr marL="571500" indent="-571500" defTabSz="685086" fontAlgn="auto">
              <a:spcBef>
                <a:spcPts val="0"/>
              </a:spcBef>
              <a:spcAft>
                <a:spcPts val="0"/>
              </a:spcAft>
              <a:buClr>
                <a:schemeClr val="tx1"/>
              </a:buClr>
              <a:buFont typeface="+mj-lt"/>
              <a:buAutoNum type="romanUcPeriod"/>
              <a:tabLst>
                <a:tab pos="2736850" algn="l"/>
              </a:tabLst>
            </a:pPr>
            <a:r>
              <a:rPr lang="en-US" sz="3000" b="1" dirty="0">
                <a:latin typeface="Calibri"/>
                <a:cs typeface=""/>
              </a:rPr>
              <a:t>Criticism will come as we </a:t>
            </a:r>
            <a:r>
              <a:rPr lang="en-US" sz="3000" b="1" u="sng" dirty="0">
                <a:solidFill>
                  <a:srgbClr val="007FB4"/>
                </a:solidFill>
                <a:latin typeface="Calibri"/>
                <a:cs typeface=""/>
              </a:rPr>
              <a:t>grow</a:t>
            </a:r>
            <a:r>
              <a:rPr lang="en-US" sz="3000" b="1" dirty="0">
                <a:latin typeface="Calibri"/>
                <a:cs typeface=""/>
              </a:rPr>
              <a:t> as a church.</a:t>
            </a:r>
          </a:p>
          <a:p>
            <a:pPr defTabSz="685086" fontAlgn="auto">
              <a:spcBef>
                <a:spcPts val="0"/>
              </a:spcBef>
              <a:spcAft>
                <a:spcPts val="0"/>
              </a:spcAft>
            </a:pPr>
            <a:r>
              <a:rPr lang="en-US" sz="2600" b="1" dirty="0">
                <a:latin typeface="Calibri"/>
                <a:cs typeface=""/>
              </a:rPr>
              <a:t>B. We need to </a:t>
            </a:r>
            <a:r>
              <a:rPr lang="en-US" sz="2600" b="1" u="sng" dirty="0">
                <a:solidFill>
                  <a:srgbClr val="007FB4"/>
                </a:solidFill>
                <a:latin typeface="Calibri"/>
                <a:cs typeface=""/>
              </a:rPr>
              <a:t>talk</a:t>
            </a:r>
            <a:r>
              <a:rPr lang="en-US" sz="2600" b="1" dirty="0">
                <a:latin typeface="Calibri"/>
                <a:cs typeface=""/>
              </a:rPr>
              <a:t> about what God is doing.</a:t>
            </a:r>
          </a:p>
          <a:p>
            <a:pPr defTabSz="685086" fontAlgn="auto">
              <a:spcBef>
                <a:spcPts val="0"/>
              </a:spcBef>
              <a:spcAft>
                <a:spcPts val="0"/>
              </a:spcAft>
            </a:pPr>
            <a:r>
              <a:rPr lang="en-US" sz="2600" b="1" i="1" dirty="0">
                <a:solidFill>
                  <a:schemeClr val="accent3">
                    <a:lumMod val="50000"/>
                  </a:schemeClr>
                </a:solidFill>
                <a:latin typeface="Calibri"/>
                <a:cs typeface=""/>
              </a:rPr>
              <a:t>5 “I was in the city of Joppa praying, and in a trance I saw a vision, something like a great sheet descending, being let down from heaven by its four corners, and it came down to me. 6 Looking at it closely, I observed animals and beasts of prey and reptiles and birds of the air. 7 And I heard a voice saying to me, ‘Rise, Peter; kill and eat.’ -</a:t>
            </a:r>
          </a:p>
        </p:txBody>
      </p:sp>
    </p:spTree>
    <p:extLst>
      <p:ext uri="{BB962C8B-B14F-4D97-AF65-F5344CB8AC3E}">
        <p14:creationId xmlns:p14="http://schemas.microsoft.com/office/powerpoint/2010/main" val="235843104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p:cTn id="7"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1" end="1"/>
                                            </p:txEl>
                                          </p:spTgt>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 calcmode="lin" valueType="num">
                                      <p:cBhvr>
                                        <p:cTn id="11"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12" dur="1000" fill="hold"/>
                                        <p:tgtEl>
                                          <p:spTgt spid="6">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938A6783-5A12-B447-9F28-2F67E4E76EFF}"/>
              </a:ext>
            </a:extLst>
          </p:cNvPr>
          <p:cNvSpPr/>
          <p:nvPr/>
        </p:nvSpPr>
        <p:spPr>
          <a:xfrm>
            <a:off x="0" y="4552950"/>
            <a:ext cx="9144000" cy="590550"/>
          </a:xfrm>
          <a:prstGeom prst="rect">
            <a:avLst/>
          </a:prstGeom>
          <a:gradFill flip="none" rotWithShape="1">
            <a:gsLst>
              <a:gs pos="37000">
                <a:srgbClr val="6CB64C"/>
              </a:gs>
              <a:gs pos="79000">
                <a:schemeClr val="accent3">
                  <a:lumMod val="97000"/>
                  <a:lumOff val="3000"/>
                </a:schemeClr>
              </a:gs>
              <a:gs pos="100000">
                <a:schemeClr val="accent3">
                  <a:lumMod val="60000"/>
                  <a:lumOff val="40000"/>
                </a:schemeClr>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0" y="82178"/>
            <a:ext cx="9144000" cy="600164"/>
          </a:xfrm>
          <a:prstGeom prst="rect">
            <a:avLst/>
          </a:prstGeom>
          <a:noFill/>
        </p:spPr>
        <p:txBody>
          <a:bodyPr wrap="square" rtlCol="0">
            <a:spAutoFit/>
          </a:bodyPr>
          <a:lstStyle/>
          <a:p>
            <a:pPr algn="ctr" defTabSz="685086" fontAlgn="auto">
              <a:spcBef>
                <a:spcPts val="0"/>
              </a:spcBef>
              <a:spcAft>
                <a:spcPts val="0"/>
              </a:spcAft>
            </a:pPr>
            <a:r>
              <a:rPr lang="en-US" sz="3300" b="1" dirty="0">
                <a:solidFill>
                  <a:srgbClr val="007FB4"/>
                </a:solidFill>
                <a:latin typeface="Calibri"/>
                <a:cs typeface=""/>
              </a:rPr>
              <a:t>Growing Pains</a:t>
            </a:r>
          </a:p>
        </p:txBody>
      </p:sp>
      <p:pic>
        <p:nvPicPr>
          <p:cNvPr id="4" name="Picture 3">
            <a:extLst>
              <a:ext uri="{FF2B5EF4-FFF2-40B4-BE49-F238E27FC236}">
                <a16:creationId xmlns:a16="http://schemas.microsoft.com/office/drawing/2014/main" xmlns="" id="{332B8F71-D26B-B14E-9813-F78D87A364C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8333" t="44074" r="41667" b="29259"/>
          <a:stretch/>
        </p:blipFill>
        <p:spPr>
          <a:xfrm>
            <a:off x="1242432" y="4670171"/>
            <a:ext cx="967368" cy="362763"/>
          </a:xfrm>
          <a:prstGeom prst="rect">
            <a:avLst/>
          </a:prstGeom>
        </p:spPr>
      </p:pic>
      <p:pic>
        <p:nvPicPr>
          <p:cNvPr id="5" name="Picture 4">
            <a:extLst>
              <a:ext uri="{FF2B5EF4-FFF2-40B4-BE49-F238E27FC236}">
                <a16:creationId xmlns:a16="http://schemas.microsoft.com/office/drawing/2014/main" xmlns="" id="{52A76BC9-FAFA-F44E-8E2F-F8DACEA7D50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2500" t="17407" r="45000" b="55926"/>
          <a:stretch/>
        </p:blipFill>
        <p:spPr>
          <a:xfrm>
            <a:off x="228600" y="4669864"/>
            <a:ext cx="1028700" cy="363071"/>
          </a:xfrm>
          <a:prstGeom prst="rect">
            <a:avLst/>
          </a:prstGeom>
        </p:spPr>
      </p:pic>
      <p:sp>
        <p:nvSpPr>
          <p:cNvPr id="6" name="TextBox 5">
            <a:extLst>
              <a:ext uri="{FF2B5EF4-FFF2-40B4-BE49-F238E27FC236}">
                <a16:creationId xmlns:a16="http://schemas.microsoft.com/office/drawing/2014/main" xmlns="" id="{A946BD95-60A9-7042-A4B6-EB1F5865923F}"/>
              </a:ext>
            </a:extLst>
          </p:cNvPr>
          <p:cNvSpPr txBox="1"/>
          <p:nvPr/>
        </p:nvSpPr>
        <p:spPr>
          <a:xfrm>
            <a:off x="427008" y="677309"/>
            <a:ext cx="8412192" cy="3754874"/>
          </a:xfrm>
          <a:prstGeom prst="rect">
            <a:avLst/>
          </a:prstGeom>
          <a:noFill/>
        </p:spPr>
        <p:txBody>
          <a:bodyPr wrap="square" rtlCol="0">
            <a:spAutoFit/>
          </a:bodyPr>
          <a:lstStyle/>
          <a:p>
            <a:pPr marL="571500" indent="-571500" defTabSz="685086" fontAlgn="auto">
              <a:spcBef>
                <a:spcPts val="0"/>
              </a:spcBef>
              <a:spcAft>
                <a:spcPts val="0"/>
              </a:spcAft>
              <a:buClr>
                <a:schemeClr val="tx1"/>
              </a:buClr>
              <a:buFont typeface="+mj-lt"/>
              <a:buAutoNum type="romanUcPeriod"/>
              <a:tabLst>
                <a:tab pos="2736850" algn="l"/>
              </a:tabLst>
            </a:pPr>
            <a:r>
              <a:rPr lang="en-US" sz="3000" b="1" dirty="0">
                <a:latin typeface="Calibri"/>
                <a:cs typeface=""/>
              </a:rPr>
              <a:t>Criticism will come as we </a:t>
            </a:r>
            <a:r>
              <a:rPr lang="en-US" sz="3000" b="1" u="sng" dirty="0">
                <a:solidFill>
                  <a:srgbClr val="007FB4"/>
                </a:solidFill>
                <a:latin typeface="Calibri"/>
                <a:cs typeface=""/>
              </a:rPr>
              <a:t>grow</a:t>
            </a:r>
            <a:r>
              <a:rPr lang="en-US" sz="3000" b="1" dirty="0">
                <a:latin typeface="Calibri"/>
                <a:cs typeface=""/>
              </a:rPr>
              <a:t> as a church.</a:t>
            </a:r>
          </a:p>
          <a:p>
            <a:pPr defTabSz="685086" fontAlgn="auto">
              <a:spcBef>
                <a:spcPts val="0"/>
              </a:spcBef>
              <a:spcAft>
                <a:spcPts val="0"/>
              </a:spcAft>
            </a:pPr>
            <a:r>
              <a:rPr lang="en-US" sz="2600" b="1" dirty="0">
                <a:latin typeface="Calibri"/>
                <a:cs typeface=""/>
              </a:rPr>
              <a:t>B. We need to </a:t>
            </a:r>
            <a:r>
              <a:rPr lang="en-US" sz="2600" b="1" u="sng" dirty="0">
                <a:solidFill>
                  <a:srgbClr val="007FB4"/>
                </a:solidFill>
                <a:latin typeface="Calibri"/>
                <a:cs typeface=""/>
              </a:rPr>
              <a:t>talk</a:t>
            </a:r>
            <a:r>
              <a:rPr lang="en-US" sz="2600" b="1" dirty="0">
                <a:latin typeface="Calibri"/>
                <a:cs typeface=""/>
              </a:rPr>
              <a:t> about what God is doing.</a:t>
            </a:r>
          </a:p>
          <a:p>
            <a:pPr defTabSz="685086" fontAlgn="auto">
              <a:spcBef>
                <a:spcPts val="0"/>
              </a:spcBef>
              <a:spcAft>
                <a:spcPts val="0"/>
              </a:spcAft>
            </a:pPr>
            <a:r>
              <a:rPr lang="en-US" sz="2600" b="1" i="1" dirty="0">
                <a:solidFill>
                  <a:schemeClr val="accent3">
                    <a:lumMod val="50000"/>
                  </a:schemeClr>
                </a:solidFill>
                <a:latin typeface="Calibri"/>
                <a:cs typeface=""/>
              </a:rPr>
              <a:t>8 But I said, ‘By no means, Lord; for nothing common or unclean has ever entered my mouth.’ 9 But the voice answered a second time from heaven, ‘</a:t>
            </a:r>
            <a:r>
              <a:rPr lang="en-US" sz="2600" b="1" i="1" u="sng" dirty="0">
                <a:solidFill>
                  <a:schemeClr val="accent3">
                    <a:lumMod val="50000"/>
                  </a:schemeClr>
                </a:solidFill>
                <a:latin typeface="Calibri"/>
                <a:cs typeface=""/>
              </a:rPr>
              <a:t>What God has made clean, do not call common</a:t>
            </a:r>
            <a:r>
              <a:rPr lang="en-US" sz="2600" b="1" i="1" dirty="0">
                <a:solidFill>
                  <a:schemeClr val="accent3">
                    <a:lumMod val="50000"/>
                  </a:schemeClr>
                </a:solidFill>
                <a:latin typeface="Calibri"/>
                <a:cs typeface=""/>
              </a:rPr>
              <a:t>.’ 10 This happened </a:t>
            </a:r>
            <a:r>
              <a:rPr lang="en-US" sz="2600" b="1" i="1" u="sng" dirty="0">
                <a:solidFill>
                  <a:schemeClr val="accent3">
                    <a:lumMod val="50000"/>
                  </a:schemeClr>
                </a:solidFill>
                <a:latin typeface="Calibri"/>
                <a:cs typeface=""/>
              </a:rPr>
              <a:t>three times</a:t>
            </a:r>
            <a:r>
              <a:rPr lang="en-US" sz="2600" b="1" i="1" dirty="0">
                <a:solidFill>
                  <a:schemeClr val="accent3">
                    <a:lumMod val="50000"/>
                  </a:schemeClr>
                </a:solidFill>
                <a:latin typeface="Calibri"/>
                <a:cs typeface=""/>
              </a:rPr>
              <a:t>, and all was drawn up again into heaven. 11 And behold, at that very moment three men arrived at the house in which we were, sent to me from Caesarea. -</a:t>
            </a:r>
          </a:p>
        </p:txBody>
      </p:sp>
    </p:spTree>
    <p:extLst>
      <p:ext uri="{BB962C8B-B14F-4D97-AF65-F5344CB8AC3E}">
        <p14:creationId xmlns:p14="http://schemas.microsoft.com/office/powerpoint/2010/main" val="378049920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p:cTn id="7"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938A6783-5A12-B447-9F28-2F67E4E76EFF}"/>
              </a:ext>
            </a:extLst>
          </p:cNvPr>
          <p:cNvSpPr/>
          <p:nvPr/>
        </p:nvSpPr>
        <p:spPr>
          <a:xfrm>
            <a:off x="0" y="4552950"/>
            <a:ext cx="9144000" cy="590550"/>
          </a:xfrm>
          <a:prstGeom prst="rect">
            <a:avLst/>
          </a:prstGeom>
          <a:gradFill flip="none" rotWithShape="1">
            <a:gsLst>
              <a:gs pos="37000">
                <a:srgbClr val="6CB64C"/>
              </a:gs>
              <a:gs pos="79000">
                <a:schemeClr val="accent3">
                  <a:lumMod val="97000"/>
                  <a:lumOff val="3000"/>
                </a:schemeClr>
              </a:gs>
              <a:gs pos="100000">
                <a:schemeClr val="accent3">
                  <a:lumMod val="60000"/>
                  <a:lumOff val="40000"/>
                </a:schemeClr>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0" y="82178"/>
            <a:ext cx="9144000" cy="600164"/>
          </a:xfrm>
          <a:prstGeom prst="rect">
            <a:avLst/>
          </a:prstGeom>
          <a:noFill/>
        </p:spPr>
        <p:txBody>
          <a:bodyPr wrap="square" rtlCol="0">
            <a:spAutoFit/>
          </a:bodyPr>
          <a:lstStyle/>
          <a:p>
            <a:pPr algn="ctr" defTabSz="685086" fontAlgn="auto">
              <a:spcBef>
                <a:spcPts val="0"/>
              </a:spcBef>
              <a:spcAft>
                <a:spcPts val="0"/>
              </a:spcAft>
            </a:pPr>
            <a:r>
              <a:rPr lang="en-US" sz="3300" b="1" dirty="0">
                <a:solidFill>
                  <a:srgbClr val="007FB4"/>
                </a:solidFill>
                <a:latin typeface="Calibri"/>
                <a:cs typeface=""/>
              </a:rPr>
              <a:t>Growing Pains</a:t>
            </a:r>
          </a:p>
        </p:txBody>
      </p:sp>
      <p:pic>
        <p:nvPicPr>
          <p:cNvPr id="4" name="Picture 3">
            <a:extLst>
              <a:ext uri="{FF2B5EF4-FFF2-40B4-BE49-F238E27FC236}">
                <a16:creationId xmlns:a16="http://schemas.microsoft.com/office/drawing/2014/main" xmlns="" id="{332B8F71-D26B-B14E-9813-F78D87A364C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8333" t="44074" r="41667" b="29259"/>
          <a:stretch/>
        </p:blipFill>
        <p:spPr>
          <a:xfrm>
            <a:off x="1242432" y="4670171"/>
            <a:ext cx="967368" cy="362763"/>
          </a:xfrm>
          <a:prstGeom prst="rect">
            <a:avLst/>
          </a:prstGeom>
        </p:spPr>
      </p:pic>
      <p:pic>
        <p:nvPicPr>
          <p:cNvPr id="5" name="Picture 4">
            <a:extLst>
              <a:ext uri="{FF2B5EF4-FFF2-40B4-BE49-F238E27FC236}">
                <a16:creationId xmlns:a16="http://schemas.microsoft.com/office/drawing/2014/main" xmlns="" id="{52A76BC9-FAFA-F44E-8E2F-F8DACEA7D50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2500" t="17407" r="45000" b="55926"/>
          <a:stretch/>
        </p:blipFill>
        <p:spPr>
          <a:xfrm>
            <a:off x="228600" y="4669864"/>
            <a:ext cx="1028700" cy="363071"/>
          </a:xfrm>
          <a:prstGeom prst="rect">
            <a:avLst/>
          </a:prstGeom>
        </p:spPr>
      </p:pic>
      <p:sp>
        <p:nvSpPr>
          <p:cNvPr id="6" name="TextBox 5">
            <a:extLst>
              <a:ext uri="{FF2B5EF4-FFF2-40B4-BE49-F238E27FC236}">
                <a16:creationId xmlns:a16="http://schemas.microsoft.com/office/drawing/2014/main" xmlns="" id="{A946BD95-60A9-7042-A4B6-EB1F5865923F}"/>
              </a:ext>
            </a:extLst>
          </p:cNvPr>
          <p:cNvSpPr txBox="1"/>
          <p:nvPr/>
        </p:nvSpPr>
        <p:spPr>
          <a:xfrm>
            <a:off x="427008" y="677309"/>
            <a:ext cx="8412192" cy="3754874"/>
          </a:xfrm>
          <a:prstGeom prst="rect">
            <a:avLst/>
          </a:prstGeom>
          <a:noFill/>
        </p:spPr>
        <p:txBody>
          <a:bodyPr wrap="square" rtlCol="0">
            <a:spAutoFit/>
          </a:bodyPr>
          <a:lstStyle/>
          <a:p>
            <a:pPr marL="571500" indent="-571500" defTabSz="685086" fontAlgn="auto">
              <a:spcBef>
                <a:spcPts val="0"/>
              </a:spcBef>
              <a:spcAft>
                <a:spcPts val="0"/>
              </a:spcAft>
              <a:buClr>
                <a:schemeClr val="tx1"/>
              </a:buClr>
              <a:buFont typeface="+mj-lt"/>
              <a:buAutoNum type="romanUcPeriod"/>
              <a:tabLst>
                <a:tab pos="2736850" algn="l"/>
              </a:tabLst>
            </a:pPr>
            <a:r>
              <a:rPr lang="en-US" sz="3000" b="1" dirty="0">
                <a:latin typeface="Calibri"/>
                <a:cs typeface=""/>
              </a:rPr>
              <a:t>Criticism will come as we </a:t>
            </a:r>
            <a:r>
              <a:rPr lang="en-US" sz="3000" b="1" u="sng" dirty="0">
                <a:solidFill>
                  <a:srgbClr val="007FB4"/>
                </a:solidFill>
                <a:latin typeface="Calibri"/>
                <a:cs typeface=""/>
              </a:rPr>
              <a:t>grow</a:t>
            </a:r>
            <a:r>
              <a:rPr lang="en-US" sz="3000" b="1" dirty="0">
                <a:latin typeface="Calibri"/>
                <a:cs typeface=""/>
              </a:rPr>
              <a:t> as a church.</a:t>
            </a:r>
          </a:p>
          <a:p>
            <a:pPr defTabSz="685086" fontAlgn="auto">
              <a:spcBef>
                <a:spcPts val="0"/>
              </a:spcBef>
              <a:spcAft>
                <a:spcPts val="0"/>
              </a:spcAft>
            </a:pPr>
            <a:r>
              <a:rPr lang="en-US" sz="2600" b="1" dirty="0">
                <a:latin typeface="Calibri"/>
                <a:cs typeface=""/>
              </a:rPr>
              <a:t>B. We need to </a:t>
            </a:r>
            <a:r>
              <a:rPr lang="en-US" sz="2600" b="1" u="sng" dirty="0">
                <a:solidFill>
                  <a:srgbClr val="007FB4"/>
                </a:solidFill>
                <a:latin typeface="Calibri"/>
                <a:cs typeface=""/>
              </a:rPr>
              <a:t>talk</a:t>
            </a:r>
            <a:r>
              <a:rPr lang="en-US" sz="2600" b="1" dirty="0">
                <a:latin typeface="Calibri"/>
                <a:cs typeface=""/>
              </a:rPr>
              <a:t> about what God is doing.</a:t>
            </a:r>
          </a:p>
          <a:p>
            <a:pPr defTabSz="685086" fontAlgn="auto">
              <a:spcBef>
                <a:spcPts val="0"/>
              </a:spcBef>
              <a:spcAft>
                <a:spcPts val="0"/>
              </a:spcAft>
            </a:pPr>
            <a:r>
              <a:rPr lang="en-US" sz="2600" b="1" i="1" dirty="0">
                <a:solidFill>
                  <a:schemeClr val="accent3">
                    <a:lumMod val="50000"/>
                  </a:schemeClr>
                </a:solidFill>
                <a:latin typeface="Calibri"/>
                <a:cs typeface=""/>
              </a:rPr>
              <a:t>12 And the </a:t>
            </a:r>
            <a:r>
              <a:rPr lang="en-US" sz="2600" b="1" i="1" u="sng" dirty="0">
                <a:solidFill>
                  <a:schemeClr val="accent3">
                    <a:lumMod val="50000"/>
                  </a:schemeClr>
                </a:solidFill>
                <a:latin typeface="Calibri"/>
                <a:cs typeface=""/>
              </a:rPr>
              <a:t>Spirit told me to go</a:t>
            </a:r>
            <a:r>
              <a:rPr lang="en-US" sz="2600" b="1" i="1" dirty="0">
                <a:solidFill>
                  <a:schemeClr val="accent3">
                    <a:lumMod val="50000"/>
                  </a:schemeClr>
                </a:solidFill>
                <a:latin typeface="Calibri"/>
                <a:cs typeface=""/>
              </a:rPr>
              <a:t> with them, making no distinction. These six brothers also accompanied me, and we entered the man's house. 13 And he told us how he had seen the angel stand in his house and say, ‘Send to Joppa and bring Simon who is called Peter; 14 he will declare to you a message by which you will be saved, you and all your household.’ -</a:t>
            </a:r>
          </a:p>
        </p:txBody>
      </p:sp>
    </p:spTree>
    <p:extLst>
      <p:ext uri="{BB962C8B-B14F-4D97-AF65-F5344CB8AC3E}">
        <p14:creationId xmlns:p14="http://schemas.microsoft.com/office/powerpoint/2010/main" val="49400937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p:cTn id="7"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938A6783-5A12-B447-9F28-2F67E4E76EFF}"/>
              </a:ext>
            </a:extLst>
          </p:cNvPr>
          <p:cNvSpPr/>
          <p:nvPr/>
        </p:nvSpPr>
        <p:spPr>
          <a:xfrm>
            <a:off x="0" y="4552950"/>
            <a:ext cx="9144000" cy="590550"/>
          </a:xfrm>
          <a:prstGeom prst="rect">
            <a:avLst/>
          </a:prstGeom>
          <a:gradFill flip="none" rotWithShape="1">
            <a:gsLst>
              <a:gs pos="37000">
                <a:srgbClr val="6CB64C"/>
              </a:gs>
              <a:gs pos="79000">
                <a:schemeClr val="accent3">
                  <a:lumMod val="97000"/>
                  <a:lumOff val="3000"/>
                </a:schemeClr>
              </a:gs>
              <a:gs pos="100000">
                <a:schemeClr val="accent3">
                  <a:lumMod val="60000"/>
                  <a:lumOff val="40000"/>
                </a:schemeClr>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0" y="82178"/>
            <a:ext cx="9144000" cy="600164"/>
          </a:xfrm>
          <a:prstGeom prst="rect">
            <a:avLst/>
          </a:prstGeom>
          <a:noFill/>
        </p:spPr>
        <p:txBody>
          <a:bodyPr wrap="square" rtlCol="0">
            <a:spAutoFit/>
          </a:bodyPr>
          <a:lstStyle/>
          <a:p>
            <a:pPr algn="ctr" defTabSz="685086" fontAlgn="auto">
              <a:spcBef>
                <a:spcPts val="0"/>
              </a:spcBef>
              <a:spcAft>
                <a:spcPts val="0"/>
              </a:spcAft>
            </a:pPr>
            <a:r>
              <a:rPr lang="en-US" sz="3300" b="1" dirty="0">
                <a:solidFill>
                  <a:srgbClr val="007FB4"/>
                </a:solidFill>
                <a:latin typeface="Calibri"/>
                <a:cs typeface=""/>
              </a:rPr>
              <a:t>Growing Pains</a:t>
            </a:r>
          </a:p>
        </p:txBody>
      </p:sp>
      <p:pic>
        <p:nvPicPr>
          <p:cNvPr id="4" name="Picture 3">
            <a:extLst>
              <a:ext uri="{FF2B5EF4-FFF2-40B4-BE49-F238E27FC236}">
                <a16:creationId xmlns:a16="http://schemas.microsoft.com/office/drawing/2014/main" xmlns="" id="{332B8F71-D26B-B14E-9813-F78D87A364C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8333" t="44074" r="41667" b="29259"/>
          <a:stretch/>
        </p:blipFill>
        <p:spPr>
          <a:xfrm>
            <a:off x="1242432" y="4670171"/>
            <a:ext cx="967368" cy="362763"/>
          </a:xfrm>
          <a:prstGeom prst="rect">
            <a:avLst/>
          </a:prstGeom>
        </p:spPr>
      </p:pic>
      <p:pic>
        <p:nvPicPr>
          <p:cNvPr id="5" name="Picture 4">
            <a:extLst>
              <a:ext uri="{FF2B5EF4-FFF2-40B4-BE49-F238E27FC236}">
                <a16:creationId xmlns:a16="http://schemas.microsoft.com/office/drawing/2014/main" xmlns="" id="{52A76BC9-FAFA-F44E-8E2F-F8DACEA7D50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2500" t="17407" r="45000" b="55926"/>
          <a:stretch/>
        </p:blipFill>
        <p:spPr>
          <a:xfrm>
            <a:off x="228600" y="4669864"/>
            <a:ext cx="1028700" cy="363071"/>
          </a:xfrm>
          <a:prstGeom prst="rect">
            <a:avLst/>
          </a:prstGeom>
        </p:spPr>
      </p:pic>
      <p:sp>
        <p:nvSpPr>
          <p:cNvPr id="6" name="TextBox 5">
            <a:extLst>
              <a:ext uri="{FF2B5EF4-FFF2-40B4-BE49-F238E27FC236}">
                <a16:creationId xmlns:a16="http://schemas.microsoft.com/office/drawing/2014/main" xmlns="" id="{A946BD95-60A9-7042-A4B6-EB1F5865923F}"/>
              </a:ext>
            </a:extLst>
          </p:cNvPr>
          <p:cNvSpPr txBox="1"/>
          <p:nvPr/>
        </p:nvSpPr>
        <p:spPr>
          <a:xfrm>
            <a:off x="427008" y="677309"/>
            <a:ext cx="8412192" cy="1754326"/>
          </a:xfrm>
          <a:prstGeom prst="rect">
            <a:avLst/>
          </a:prstGeom>
          <a:noFill/>
        </p:spPr>
        <p:txBody>
          <a:bodyPr wrap="square" rtlCol="0">
            <a:spAutoFit/>
          </a:bodyPr>
          <a:lstStyle/>
          <a:p>
            <a:pPr marL="571500" indent="-571500" defTabSz="685086" fontAlgn="auto">
              <a:spcBef>
                <a:spcPts val="0"/>
              </a:spcBef>
              <a:spcAft>
                <a:spcPts val="0"/>
              </a:spcAft>
              <a:buClr>
                <a:schemeClr val="tx1"/>
              </a:buClr>
              <a:buFont typeface="+mj-lt"/>
              <a:buAutoNum type="romanUcPeriod"/>
              <a:tabLst>
                <a:tab pos="2736850" algn="l"/>
              </a:tabLst>
            </a:pPr>
            <a:r>
              <a:rPr lang="en-US" sz="3000" b="1" dirty="0">
                <a:latin typeface="Calibri"/>
                <a:cs typeface=""/>
              </a:rPr>
              <a:t>Criticism will come as we </a:t>
            </a:r>
            <a:r>
              <a:rPr lang="en-US" sz="3000" b="1" u="sng" dirty="0">
                <a:solidFill>
                  <a:srgbClr val="007FB4"/>
                </a:solidFill>
                <a:latin typeface="Calibri"/>
                <a:cs typeface=""/>
              </a:rPr>
              <a:t>grow</a:t>
            </a:r>
            <a:r>
              <a:rPr lang="en-US" sz="3000" b="1" dirty="0">
                <a:latin typeface="Calibri"/>
                <a:cs typeface=""/>
              </a:rPr>
              <a:t> as a church.</a:t>
            </a:r>
          </a:p>
          <a:p>
            <a:pPr defTabSz="685086" fontAlgn="auto">
              <a:spcBef>
                <a:spcPts val="0"/>
              </a:spcBef>
              <a:spcAft>
                <a:spcPts val="0"/>
              </a:spcAft>
            </a:pPr>
            <a:r>
              <a:rPr lang="en-US" sz="2600" b="1" dirty="0">
                <a:latin typeface="Calibri"/>
                <a:cs typeface=""/>
              </a:rPr>
              <a:t>B. We need to </a:t>
            </a:r>
            <a:r>
              <a:rPr lang="en-US" sz="2600" b="1" u="sng" dirty="0">
                <a:solidFill>
                  <a:srgbClr val="007FB4"/>
                </a:solidFill>
                <a:latin typeface="Calibri"/>
                <a:cs typeface=""/>
              </a:rPr>
              <a:t>talk</a:t>
            </a:r>
            <a:r>
              <a:rPr lang="en-US" sz="2600" b="1" dirty="0">
                <a:latin typeface="Calibri"/>
                <a:cs typeface=""/>
              </a:rPr>
              <a:t> about what God is doing.</a:t>
            </a:r>
          </a:p>
          <a:p>
            <a:pPr defTabSz="685086" fontAlgn="auto">
              <a:spcBef>
                <a:spcPts val="0"/>
              </a:spcBef>
              <a:spcAft>
                <a:spcPts val="0"/>
              </a:spcAft>
            </a:pPr>
            <a:r>
              <a:rPr lang="en-US" sz="2600" b="1" i="1" dirty="0">
                <a:solidFill>
                  <a:schemeClr val="accent3">
                    <a:lumMod val="50000"/>
                  </a:schemeClr>
                </a:solidFill>
                <a:latin typeface="Calibri"/>
                <a:cs typeface=""/>
              </a:rPr>
              <a:t>15 As I began to speak, </a:t>
            </a:r>
            <a:r>
              <a:rPr lang="en-US" sz="2600" b="1" i="1" u="sng" dirty="0">
                <a:solidFill>
                  <a:schemeClr val="accent3">
                    <a:lumMod val="50000"/>
                  </a:schemeClr>
                </a:solidFill>
                <a:latin typeface="Calibri"/>
                <a:cs typeface=""/>
              </a:rPr>
              <a:t>the Holy Spirit fell on them just as on us at the beginning</a:t>
            </a:r>
            <a:r>
              <a:rPr lang="en-US" sz="2600" b="1" i="1" dirty="0">
                <a:solidFill>
                  <a:schemeClr val="accent3">
                    <a:lumMod val="50000"/>
                  </a:schemeClr>
                </a:solidFill>
                <a:latin typeface="Calibri"/>
                <a:cs typeface=""/>
              </a:rPr>
              <a:t>.</a:t>
            </a:r>
          </a:p>
        </p:txBody>
      </p:sp>
    </p:spTree>
    <p:extLst>
      <p:ext uri="{BB962C8B-B14F-4D97-AF65-F5344CB8AC3E}">
        <p14:creationId xmlns:p14="http://schemas.microsoft.com/office/powerpoint/2010/main" val="107055877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p:cTn id="7"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938A6783-5A12-B447-9F28-2F67E4E76EFF}"/>
              </a:ext>
            </a:extLst>
          </p:cNvPr>
          <p:cNvSpPr/>
          <p:nvPr/>
        </p:nvSpPr>
        <p:spPr>
          <a:xfrm>
            <a:off x="0" y="4552950"/>
            <a:ext cx="9144000" cy="590550"/>
          </a:xfrm>
          <a:prstGeom prst="rect">
            <a:avLst/>
          </a:prstGeom>
          <a:gradFill flip="none" rotWithShape="1">
            <a:gsLst>
              <a:gs pos="37000">
                <a:srgbClr val="6CB64C"/>
              </a:gs>
              <a:gs pos="79000">
                <a:schemeClr val="accent3">
                  <a:lumMod val="97000"/>
                  <a:lumOff val="3000"/>
                </a:schemeClr>
              </a:gs>
              <a:gs pos="100000">
                <a:schemeClr val="accent3">
                  <a:lumMod val="60000"/>
                  <a:lumOff val="40000"/>
                </a:schemeClr>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0" y="82178"/>
            <a:ext cx="9144000" cy="600164"/>
          </a:xfrm>
          <a:prstGeom prst="rect">
            <a:avLst/>
          </a:prstGeom>
          <a:noFill/>
        </p:spPr>
        <p:txBody>
          <a:bodyPr wrap="square" rtlCol="0">
            <a:spAutoFit/>
          </a:bodyPr>
          <a:lstStyle/>
          <a:p>
            <a:pPr algn="ctr" defTabSz="685086" fontAlgn="auto">
              <a:spcBef>
                <a:spcPts val="0"/>
              </a:spcBef>
              <a:spcAft>
                <a:spcPts val="0"/>
              </a:spcAft>
            </a:pPr>
            <a:r>
              <a:rPr lang="en-US" sz="3300" b="1" dirty="0">
                <a:solidFill>
                  <a:srgbClr val="007FB4"/>
                </a:solidFill>
                <a:latin typeface="Calibri"/>
                <a:cs typeface=""/>
              </a:rPr>
              <a:t>Growing Pains</a:t>
            </a:r>
          </a:p>
        </p:txBody>
      </p:sp>
      <p:pic>
        <p:nvPicPr>
          <p:cNvPr id="4" name="Picture 3">
            <a:extLst>
              <a:ext uri="{FF2B5EF4-FFF2-40B4-BE49-F238E27FC236}">
                <a16:creationId xmlns:a16="http://schemas.microsoft.com/office/drawing/2014/main" xmlns="" id="{332B8F71-D26B-B14E-9813-F78D87A364C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8333" t="44074" r="41667" b="29259"/>
          <a:stretch/>
        </p:blipFill>
        <p:spPr>
          <a:xfrm>
            <a:off x="1242432" y="4670171"/>
            <a:ext cx="967368" cy="362763"/>
          </a:xfrm>
          <a:prstGeom prst="rect">
            <a:avLst/>
          </a:prstGeom>
        </p:spPr>
      </p:pic>
      <p:pic>
        <p:nvPicPr>
          <p:cNvPr id="5" name="Picture 4">
            <a:extLst>
              <a:ext uri="{FF2B5EF4-FFF2-40B4-BE49-F238E27FC236}">
                <a16:creationId xmlns:a16="http://schemas.microsoft.com/office/drawing/2014/main" xmlns="" id="{52A76BC9-FAFA-F44E-8E2F-F8DACEA7D50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2500" t="17407" r="45000" b="55926"/>
          <a:stretch/>
        </p:blipFill>
        <p:spPr>
          <a:xfrm>
            <a:off x="228600" y="4669864"/>
            <a:ext cx="1028700" cy="363071"/>
          </a:xfrm>
          <a:prstGeom prst="rect">
            <a:avLst/>
          </a:prstGeom>
        </p:spPr>
      </p:pic>
      <p:sp>
        <p:nvSpPr>
          <p:cNvPr id="6" name="TextBox 5">
            <a:extLst>
              <a:ext uri="{FF2B5EF4-FFF2-40B4-BE49-F238E27FC236}">
                <a16:creationId xmlns:a16="http://schemas.microsoft.com/office/drawing/2014/main" xmlns="" id="{A946BD95-60A9-7042-A4B6-EB1F5865923F}"/>
              </a:ext>
            </a:extLst>
          </p:cNvPr>
          <p:cNvSpPr txBox="1"/>
          <p:nvPr/>
        </p:nvSpPr>
        <p:spPr>
          <a:xfrm>
            <a:off x="427008" y="677309"/>
            <a:ext cx="8412192" cy="2154436"/>
          </a:xfrm>
          <a:prstGeom prst="rect">
            <a:avLst/>
          </a:prstGeom>
          <a:noFill/>
        </p:spPr>
        <p:txBody>
          <a:bodyPr wrap="square" rtlCol="0">
            <a:spAutoFit/>
          </a:bodyPr>
          <a:lstStyle/>
          <a:p>
            <a:pPr marL="571500" indent="-571500" defTabSz="685086" fontAlgn="auto">
              <a:spcBef>
                <a:spcPts val="0"/>
              </a:spcBef>
              <a:spcAft>
                <a:spcPts val="0"/>
              </a:spcAft>
              <a:buClr>
                <a:schemeClr val="tx1"/>
              </a:buClr>
              <a:buFont typeface="+mj-lt"/>
              <a:buAutoNum type="romanUcPeriod"/>
              <a:tabLst>
                <a:tab pos="2736850" algn="l"/>
              </a:tabLst>
            </a:pPr>
            <a:r>
              <a:rPr lang="en-US" sz="3000" b="1" dirty="0">
                <a:latin typeface="Calibri"/>
                <a:cs typeface=""/>
              </a:rPr>
              <a:t>Criticism will come as we </a:t>
            </a:r>
            <a:r>
              <a:rPr lang="en-US" sz="3000" b="1" u="sng" dirty="0">
                <a:solidFill>
                  <a:srgbClr val="007FB4"/>
                </a:solidFill>
                <a:latin typeface="Calibri"/>
                <a:cs typeface=""/>
              </a:rPr>
              <a:t>grow</a:t>
            </a:r>
            <a:r>
              <a:rPr lang="en-US" sz="3000" b="1" dirty="0">
                <a:latin typeface="Calibri"/>
                <a:cs typeface=""/>
              </a:rPr>
              <a:t> as a church.</a:t>
            </a:r>
          </a:p>
          <a:p>
            <a:pPr defTabSz="685086" fontAlgn="auto">
              <a:spcBef>
                <a:spcPts val="0"/>
              </a:spcBef>
              <a:spcAft>
                <a:spcPts val="0"/>
              </a:spcAft>
            </a:pPr>
            <a:r>
              <a:rPr lang="en-US" sz="2600" b="1" dirty="0">
                <a:latin typeface="Calibri"/>
                <a:cs typeface=""/>
              </a:rPr>
              <a:t>C. We need to </a:t>
            </a:r>
            <a:r>
              <a:rPr lang="en-US" sz="2600" b="1" u="sng" dirty="0">
                <a:solidFill>
                  <a:srgbClr val="007FB4"/>
                </a:solidFill>
                <a:latin typeface="Calibri"/>
                <a:cs typeface=""/>
              </a:rPr>
              <a:t>hold</a:t>
            </a:r>
            <a:r>
              <a:rPr lang="en-US" sz="2600" b="1" dirty="0">
                <a:latin typeface="Calibri"/>
                <a:cs typeface=""/>
              </a:rPr>
              <a:t> </a:t>
            </a:r>
            <a:r>
              <a:rPr lang="en-US" sz="2600" b="1" dirty="0" smtClean="0">
                <a:latin typeface="Calibri"/>
                <a:cs typeface=""/>
              </a:rPr>
              <a:t>on </a:t>
            </a:r>
            <a:r>
              <a:rPr lang="en-US" sz="2600" b="1" dirty="0" smtClean="0">
                <a:latin typeface="Calibri"/>
                <a:cs typeface=""/>
              </a:rPr>
              <a:t>to </a:t>
            </a:r>
            <a:r>
              <a:rPr lang="en-US" sz="2600" b="1" dirty="0">
                <a:latin typeface="Calibri"/>
                <a:cs typeface=""/>
              </a:rPr>
              <a:t>what Jesus said.</a:t>
            </a:r>
          </a:p>
          <a:p>
            <a:pPr defTabSz="685086" fontAlgn="auto">
              <a:spcBef>
                <a:spcPts val="0"/>
              </a:spcBef>
              <a:spcAft>
                <a:spcPts val="0"/>
              </a:spcAft>
            </a:pPr>
            <a:r>
              <a:rPr lang="en-US" sz="2600" b="1" i="1" dirty="0">
                <a:solidFill>
                  <a:schemeClr val="accent3">
                    <a:lumMod val="50000"/>
                  </a:schemeClr>
                </a:solidFill>
                <a:latin typeface="Calibri"/>
                <a:cs typeface=""/>
              </a:rPr>
              <a:t>16 And </a:t>
            </a:r>
            <a:r>
              <a:rPr lang="en-US" sz="2600" b="1" i="1" u="sng" dirty="0">
                <a:solidFill>
                  <a:schemeClr val="accent3">
                    <a:lumMod val="50000"/>
                  </a:schemeClr>
                </a:solidFill>
                <a:latin typeface="Calibri"/>
                <a:cs typeface=""/>
              </a:rPr>
              <a:t>I remembered the word of the Lord</a:t>
            </a:r>
            <a:r>
              <a:rPr lang="en-US" sz="2600" b="1" i="1" dirty="0">
                <a:solidFill>
                  <a:schemeClr val="accent3">
                    <a:lumMod val="50000"/>
                  </a:schemeClr>
                </a:solidFill>
                <a:latin typeface="Calibri"/>
                <a:cs typeface=""/>
              </a:rPr>
              <a:t>, how he said, John baptized with water, but </a:t>
            </a:r>
            <a:r>
              <a:rPr lang="en-US" sz="2600" b="1" i="1" u="sng" dirty="0">
                <a:solidFill>
                  <a:schemeClr val="accent3">
                    <a:lumMod val="50000"/>
                  </a:schemeClr>
                </a:solidFill>
                <a:latin typeface="Calibri"/>
                <a:cs typeface=""/>
              </a:rPr>
              <a:t>you will be baptized with the Holy Spirit</a:t>
            </a:r>
            <a:r>
              <a:rPr lang="en-US" sz="2600" b="1" i="1" dirty="0">
                <a:solidFill>
                  <a:schemeClr val="accent3">
                    <a:lumMod val="50000"/>
                  </a:schemeClr>
                </a:solidFill>
                <a:latin typeface="Calibri"/>
                <a:cs typeface=""/>
              </a:rPr>
              <a:t>.’ </a:t>
            </a:r>
          </a:p>
        </p:txBody>
      </p:sp>
    </p:spTree>
    <p:extLst>
      <p:ext uri="{BB962C8B-B14F-4D97-AF65-F5344CB8AC3E}">
        <p14:creationId xmlns:p14="http://schemas.microsoft.com/office/powerpoint/2010/main" val="273457205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p:cTn id="7"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1" end="1"/>
                                            </p:txEl>
                                          </p:spTgt>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 calcmode="lin" valueType="num">
                                      <p:cBhvr>
                                        <p:cTn id="11"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12" dur="1000" fill="hold"/>
                                        <p:tgtEl>
                                          <p:spTgt spid="6">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938A6783-5A12-B447-9F28-2F67E4E76EFF}"/>
              </a:ext>
            </a:extLst>
          </p:cNvPr>
          <p:cNvSpPr/>
          <p:nvPr/>
        </p:nvSpPr>
        <p:spPr>
          <a:xfrm>
            <a:off x="0" y="4552950"/>
            <a:ext cx="9144000" cy="590550"/>
          </a:xfrm>
          <a:prstGeom prst="rect">
            <a:avLst/>
          </a:prstGeom>
          <a:gradFill flip="none" rotWithShape="1">
            <a:gsLst>
              <a:gs pos="37000">
                <a:srgbClr val="6CB64C"/>
              </a:gs>
              <a:gs pos="79000">
                <a:schemeClr val="accent3">
                  <a:lumMod val="97000"/>
                  <a:lumOff val="3000"/>
                </a:schemeClr>
              </a:gs>
              <a:gs pos="100000">
                <a:schemeClr val="accent3">
                  <a:lumMod val="60000"/>
                  <a:lumOff val="40000"/>
                </a:schemeClr>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extBox 1"/>
          <p:cNvSpPr txBox="1"/>
          <p:nvPr/>
        </p:nvSpPr>
        <p:spPr>
          <a:xfrm>
            <a:off x="0" y="82178"/>
            <a:ext cx="9144000" cy="600164"/>
          </a:xfrm>
          <a:prstGeom prst="rect">
            <a:avLst/>
          </a:prstGeom>
          <a:noFill/>
        </p:spPr>
        <p:txBody>
          <a:bodyPr wrap="square" rtlCol="0">
            <a:spAutoFit/>
          </a:bodyPr>
          <a:lstStyle/>
          <a:p>
            <a:pPr marL="0" marR="0" lvl="0" indent="0" algn="ctr" defTabSz="685086" rtl="0" eaLnBrk="1" fontAlgn="auto" latinLnBrk="0" hangingPunct="1">
              <a:lnSpc>
                <a:spcPct val="100000"/>
              </a:lnSpc>
              <a:spcBef>
                <a:spcPts val="0"/>
              </a:spcBef>
              <a:spcAft>
                <a:spcPts val="0"/>
              </a:spcAft>
              <a:buClrTx/>
              <a:buSzTx/>
              <a:buFontTx/>
              <a:buNone/>
              <a:tabLst/>
              <a:defRPr/>
            </a:pPr>
            <a:r>
              <a:rPr kumimoji="0" lang="en-US" sz="3300" b="1" i="0" u="none" strike="noStrike" kern="1200" cap="none" spc="0" normalizeH="0" baseline="0" noProof="0" dirty="0">
                <a:ln>
                  <a:noFill/>
                </a:ln>
                <a:solidFill>
                  <a:srgbClr val="007FB4"/>
                </a:solidFill>
                <a:effectLst/>
                <a:uLnTx/>
                <a:uFillTx/>
                <a:latin typeface="Calibri"/>
                <a:ea typeface="+mn-ea"/>
                <a:cs typeface=""/>
              </a:rPr>
              <a:t>Growing Pains</a:t>
            </a:r>
          </a:p>
        </p:txBody>
      </p:sp>
      <p:pic>
        <p:nvPicPr>
          <p:cNvPr id="4" name="Picture 3">
            <a:extLst>
              <a:ext uri="{FF2B5EF4-FFF2-40B4-BE49-F238E27FC236}">
                <a16:creationId xmlns:a16="http://schemas.microsoft.com/office/drawing/2014/main" xmlns="" id="{332B8F71-D26B-B14E-9813-F78D87A364C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8333" t="44074" r="41667" b="29259"/>
          <a:stretch/>
        </p:blipFill>
        <p:spPr>
          <a:xfrm>
            <a:off x="1242432" y="4670171"/>
            <a:ext cx="967368" cy="362763"/>
          </a:xfrm>
          <a:prstGeom prst="rect">
            <a:avLst/>
          </a:prstGeom>
        </p:spPr>
      </p:pic>
      <p:pic>
        <p:nvPicPr>
          <p:cNvPr id="5" name="Picture 4">
            <a:extLst>
              <a:ext uri="{FF2B5EF4-FFF2-40B4-BE49-F238E27FC236}">
                <a16:creationId xmlns:a16="http://schemas.microsoft.com/office/drawing/2014/main" xmlns="" id="{52A76BC9-FAFA-F44E-8E2F-F8DACEA7D50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2500" t="17407" r="45000" b="55926"/>
          <a:stretch/>
        </p:blipFill>
        <p:spPr>
          <a:xfrm>
            <a:off x="228600" y="4669864"/>
            <a:ext cx="1028700" cy="363071"/>
          </a:xfrm>
          <a:prstGeom prst="rect">
            <a:avLst/>
          </a:prstGeom>
        </p:spPr>
      </p:pic>
    </p:spTree>
    <p:extLst>
      <p:ext uri="{BB962C8B-B14F-4D97-AF65-F5344CB8AC3E}">
        <p14:creationId xmlns:p14="http://schemas.microsoft.com/office/powerpoint/2010/main" val="1413738656"/>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938A6783-5A12-B447-9F28-2F67E4E76EFF}"/>
              </a:ext>
            </a:extLst>
          </p:cNvPr>
          <p:cNvSpPr/>
          <p:nvPr/>
        </p:nvSpPr>
        <p:spPr>
          <a:xfrm>
            <a:off x="0" y="4552950"/>
            <a:ext cx="9144000" cy="590550"/>
          </a:xfrm>
          <a:prstGeom prst="rect">
            <a:avLst/>
          </a:prstGeom>
          <a:gradFill flip="none" rotWithShape="1">
            <a:gsLst>
              <a:gs pos="37000">
                <a:srgbClr val="6CB64C"/>
              </a:gs>
              <a:gs pos="79000">
                <a:schemeClr val="accent3">
                  <a:lumMod val="97000"/>
                  <a:lumOff val="3000"/>
                </a:schemeClr>
              </a:gs>
              <a:gs pos="100000">
                <a:schemeClr val="accent3">
                  <a:lumMod val="60000"/>
                  <a:lumOff val="40000"/>
                </a:schemeClr>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0" y="82178"/>
            <a:ext cx="9144000" cy="600164"/>
          </a:xfrm>
          <a:prstGeom prst="rect">
            <a:avLst/>
          </a:prstGeom>
          <a:noFill/>
        </p:spPr>
        <p:txBody>
          <a:bodyPr wrap="square" rtlCol="0">
            <a:spAutoFit/>
          </a:bodyPr>
          <a:lstStyle/>
          <a:p>
            <a:pPr algn="ctr" defTabSz="685086" fontAlgn="auto">
              <a:spcBef>
                <a:spcPts val="0"/>
              </a:spcBef>
              <a:spcAft>
                <a:spcPts val="0"/>
              </a:spcAft>
            </a:pPr>
            <a:r>
              <a:rPr lang="en-US" sz="3300" b="1" dirty="0">
                <a:solidFill>
                  <a:srgbClr val="007FB4"/>
                </a:solidFill>
                <a:latin typeface="Calibri"/>
                <a:cs typeface=""/>
              </a:rPr>
              <a:t>Growing Pains</a:t>
            </a:r>
          </a:p>
        </p:txBody>
      </p:sp>
      <p:pic>
        <p:nvPicPr>
          <p:cNvPr id="4" name="Picture 3">
            <a:extLst>
              <a:ext uri="{FF2B5EF4-FFF2-40B4-BE49-F238E27FC236}">
                <a16:creationId xmlns:a16="http://schemas.microsoft.com/office/drawing/2014/main" xmlns="" id="{332B8F71-D26B-B14E-9813-F78D87A364C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8333" t="44074" r="41667" b="29259"/>
          <a:stretch/>
        </p:blipFill>
        <p:spPr>
          <a:xfrm>
            <a:off x="1242432" y="4670171"/>
            <a:ext cx="967368" cy="362763"/>
          </a:xfrm>
          <a:prstGeom prst="rect">
            <a:avLst/>
          </a:prstGeom>
        </p:spPr>
      </p:pic>
      <p:pic>
        <p:nvPicPr>
          <p:cNvPr id="5" name="Picture 4">
            <a:extLst>
              <a:ext uri="{FF2B5EF4-FFF2-40B4-BE49-F238E27FC236}">
                <a16:creationId xmlns:a16="http://schemas.microsoft.com/office/drawing/2014/main" xmlns="" id="{52A76BC9-FAFA-F44E-8E2F-F8DACEA7D50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2500" t="17407" r="45000" b="55926"/>
          <a:stretch/>
        </p:blipFill>
        <p:spPr>
          <a:xfrm>
            <a:off x="228600" y="4669864"/>
            <a:ext cx="1028700" cy="363071"/>
          </a:xfrm>
          <a:prstGeom prst="rect">
            <a:avLst/>
          </a:prstGeom>
        </p:spPr>
      </p:pic>
      <p:sp>
        <p:nvSpPr>
          <p:cNvPr id="6" name="TextBox 5">
            <a:extLst>
              <a:ext uri="{FF2B5EF4-FFF2-40B4-BE49-F238E27FC236}">
                <a16:creationId xmlns:a16="http://schemas.microsoft.com/office/drawing/2014/main" xmlns="" id="{A946BD95-60A9-7042-A4B6-EB1F5865923F}"/>
              </a:ext>
            </a:extLst>
          </p:cNvPr>
          <p:cNvSpPr txBox="1"/>
          <p:nvPr/>
        </p:nvSpPr>
        <p:spPr>
          <a:xfrm>
            <a:off x="427008" y="677309"/>
            <a:ext cx="8412192" cy="3354765"/>
          </a:xfrm>
          <a:prstGeom prst="rect">
            <a:avLst/>
          </a:prstGeom>
          <a:noFill/>
        </p:spPr>
        <p:txBody>
          <a:bodyPr wrap="square" rtlCol="0">
            <a:spAutoFit/>
          </a:bodyPr>
          <a:lstStyle/>
          <a:p>
            <a:pPr marL="571500" indent="-571500" defTabSz="685086" fontAlgn="auto">
              <a:spcBef>
                <a:spcPts val="0"/>
              </a:spcBef>
              <a:spcAft>
                <a:spcPts val="0"/>
              </a:spcAft>
              <a:buClr>
                <a:schemeClr val="tx1"/>
              </a:buClr>
              <a:buFont typeface="+mj-lt"/>
              <a:buAutoNum type="romanUcPeriod"/>
              <a:tabLst>
                <a:tab pos="2736850" algn="l"/>
              </a:tabLst>
            </a:pPr>
            <a:r>
              <a:rPr lang="en-US" sz="3000" b="1" dirty="0">
                <a:latin typeface="Calibri"/>
                <a:cs typeface=""/>
              </a:rPr>
              <a:t>Criticism will come as we </a:t>
            </a:r>
            <a:r>
              <a:rPr lang="en-US" sz="3000" b="1" u="sng" dirty="0">
                <a:solidFill>
                  <a:srgbClr val="007FB4"/>
                </a:solidFill>
                <a:latin typeface="Calibri"/>
                <a:cs typeface=""/>
              </a:rPr>
              <a:t>grow</a:t>
            </a:r>
            <a:r>
              <a:rPr lang="en-US" sz="3000" b="1" dirty="0">
                <a:latin typeface="Calibri"/>
                <a:cs typeface=""/>
              </a:rPr>
              <a:t> as a church.</a:t>
            </a:r>
          </a:p>
          <a:p>
            <a:pPr defTabSz="685086" fontAlgn="auto">
              <a:spcBef>
                <a:spcPts val="0"/>
              </a:spcBef>
              <a:spcAft>
                <a:spcPts val="0"/>
              </a:spcAft>
            </a:pPr>
            <a:r>
              <a:rPr lang="en-US" sz="2600" b="1" dirty="0">
                <a:latin typeface="Calibri"/>
                <a:cs typeface=""/>
              </a:rPr>
              <a:t>C. We need to </a:t>
            </a:r>
            <a:r>
              <a:rPr lang="en-US" sz="2600" b="1" u="sng" dirty="0">
                <a:solidFill>
                  <a:srgbClr val="007FB4"/>
                </a:solidFill>
                <a:latin typeface="Calibri"/>
                <a:cs typeface=""/>
              </a:rPr>
              <a:t>hold</a:t>
            </a:r>
            <a:r>
              <a:rPr lang="en-US" sz="2600" b="1" dirty="0">
                <a:latin typeface="Calibri"/>
                <a:cs typeface=""/>
              </a:rPr>
              <a:t> </a:t>
            </a:r>
            <a:r>
              <a:rPr lang="en-US" sz="2600" b="1" dirty="0" smtClean="0">
                <a:latin typeface="Calibri"/>
                <a:cs typeface=""/>
              </a:rPr>
              <a:t>on </a:t>
            </a:r>
            <a:r>
              <a:rPr lang="en-US" sz="2600" b="1" dirty="0" smtClean="0">
                <a:latin typeface="Calibri"/>
                <a:cs typeface=""/>
              </a:rPr>
              <a:t>to </a:t>
            </a:r>
            <a:r>
              <a:rPr lang="en-US" sz="2600" b="1" dirty="0">
                <a:latin typeface="Calibri"/>
                <a:cs typeface=""/>
              </a:rPr>
              <a:t>what Jesus said.</a:t>
            </a:r>
          </a:p>
          <a:p>
            <a:pPr marL="457200" indent="-457200" defTabSz="685086" fontAlgn="auto">
              <a:spcBef>
                <a:spcPts val="0"/>
              </a:spcBef>
              <a:spcAft>
                <a:spcPts val="0"/>
              </a:spcAft>
              <a:buFont typeface="Arial" panose="020B0604020202020204" pitchFamily="34" charset="0"/>
              <a:buChar char="•"/>
            </a:pPr>
            <a:r>
              <a:rPr lang="en-US" sz="2600" b="1" i="1" dirty="0">
                <a:solidFill>
                  <a:schemeClr val="accent3">
                    <a:lumMod val="50000"/>
                  </a:schemeClr>
                </a:solidFill>
                <a:latin typeface="Calibri"/>
                <a:cs typeface=""/>
              </a:rPr>
              <a:t>Acts 1:4-5 And while staying with them he ordered them not to depart from Jerusalem, but to wait for the promise of the Father, which, he said, “you heard from me; 5 for John baptized with water, but you will be baptized with the Holy Spirit not many days from now.”</a:t>
            </a:r>
          </a:p>
          <a:p>
            <a:pPr defTabSz="685086" fontAlgn="auto">
              <a:spcBef>
                <a:spcPts val="0"/>
              </a:spcBef>
              <a:spcAft>
                <a:spcPts val="0"/>
              </a:spcAft>
            </a:pPr>
            <a:endParaRPr lang="en-US" sz="2600" b="1" i="1" dirty="0">
              <a:solidFill>
                <a:schemeClr val="accent3">
                  <a:lumMod val="50000"/>
                </a:schemeClr>
              </a:solidFill>
              <a:latin typeface="Calibri"/>
              <a:cs typeface=""/>
            </a:endParaRPr>
          </a:p>
        </p:txBody>
      </p:sp>
    </p:spTree>
    <p:extLst>
      <p:ext uri="{BB962C8B-B14F-4D97-AF65-F5344CB8AC3E}">
        <p14:creationId xmlns:p14="http://schemas.microsoft.com/office/powerpoint/2010/main" val="176041266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p:cTn id="7"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938A6783-5A12-B447-9F28-2F67E4E76EFF}"/>
              </a:ext>
            </a:extLst>
          </p:cNvPr>
          <p:cNvSpPr/>
          <p:nvPr/>
        </p:nvSpPr>
        <p:spPr>
          <a:xfrm>
            <a:off x="0" y="4552950"/>
            <a:ext cx="9144000" cy="590550"/>
          </a:xfrm>
          <a:prstGeom prst="rect">
            <a:avLst/>
          </a:prstGeom>
          <a:gradFill flip="none" rotWithShape="1">
            <a:gsLst>
              <a:gs pos="37000">
                <a:srgbClr val="6CB64C"/>
              </a:gs>
              <a:gs pos="79000">
                <a:schemeClr val="accent3">
                  <a:lumMod val="97000"/>
                  <a:lumOff val="3000"/>
                </a:schemeClr>
              </a:gs>
              <a:gs pos="100000">
                <a:schemeClr val="accent3">
                  <a:lumMod val="60000"/>
                  <a:lumOff val="40000"/>
                </a:schemeClr>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0" y="82178"/>
            <a:ext cx="9144000" cy="600164"/>
          </a:xfrm>
          <a:prstGeom prst="rect">
            <a:avLst/>
          </a:prstGeom>
          <a:noFill/>
        </p:spPr>
        <p:txBody>
          <a:bodyPr wrap="square" rtlCol="0">
            <a:spAutoFit/>
          </a:bodyPr>
          <a:lstStyle/>
          <a:p>
            <a:pPr algn="ctr" defTabSz="685086" fontAlgn="auto">
              <a:spcBef>
                <a:spcPts val="0"/>
              </a:spcBef>
              <a:spcAft>
                <a:spcPts val="0"/>
              </a:spcAft>
            </a:pPr>
            <a:r>
              <a:rPr lang="en-US" sz="3300" b="1" dirty="0">
                <a:solidFill>
                  <a:srgbClr val="007FB4"/>
                </a:solidFill>
                <a:latin typeface="Calibri"/>
                <a:cs typeface=""/>
              </a:rPr>
              <a:t>Growing Pains</a:t>
            </a:r>
          </a:p>
        </p:txBody>
      </p:sp>
      <p:pic>
        <p:nvPicPr>
          <p:cNvPr id="4" name="Picture 3">
            <a:extLst>
              <a:ext uri="{FF2B5EF4-FFF2-40B4-BE49-F238E27FC236}">
                <a16:creationId xmlns:a16="http://schemas.microsoft.com/office/drawing/2014/main" xmlns="" id="{332B8F71-D26B-B14E-9813-F78D87A364C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8333" t="44074" r="41667" b="29259"/>
          <a:stretch/>
        </p:blipFill>
        <p:spPr>
          <a:xfrm>
            <a:off x="1242432" y="4670171"/>
            <a:ext cx="967368" cy="362763"/>
          </a:xfrm>
          <a:prstGeom prst="rect">
            <a:avLst/>
          </a:prstGeom>
        </p:spPr>
      </p:pic>
      <p:pic>
        <p:nvPicPr>
          <p:cNvPr id="5" name="Picture 4">
            <a:extLst>
              <a:ext uri="{FF2B5EF4-FFF2-40B4-BE49-F238E27FC236}">
                <a16:creationId xmlns:a16="http://schemas.microsoft.com/office/drawing/2014/main" xmlns="" id="{52A76BC9-FAFA-F44E-8E2F-F8DACEA7D50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2500" t="17407" r="45000" b="55926"/>
          <a:stretch/>
        </p:blipFill>
        <p:spPr>
          <a:xfrm>
            <a:off x="228600" y="4669864"/>
            <a:ext cx="1028700" cy="363071"/>
          </a:xfrm>
          <a:prstGeom prst="rect">
            <a:avLst/>
          </a:prstGeom>
        </p:spPr>
      </p:pic>
      <p:sp>
        <p:nvSpPr>
          <p:cNvPr id="6" name="TextBox 5">
            <a:extLst>
              <a:ext uri="{FF2B5EF4-FFF2-40B4-BE49-F238E27FC236}">
                <a16:creationId xmlns:a16="http://schemas.microsoft.com/office/drawing/2014/main" xmlns="" id="{A946BD95-60A9-7042-A4B6-EB1F5865923F}"/>
              </a:ext>
            </a:extLst>
          </p:cNvPr>
          <p:cNvSpPr txBox="1"/>
          <p:nvPr/>
        </p:nvSpPr>
        <p:spPr>
          <a:xfrm>
            <a:off x="427008" y="677309"/>
            <a:ext cx="8412192" cy="2554545"/>
          </a:xfrm>
          <a:prstGeom prst="rect">
            <a:avLst/>
          </a:prstGeom>
          <a:noFill/>
        </p:spPr>
        <p:txBody>
          <a:bodyPr wrap="square" rtlCol="0">
            <a:spAutoFit/>
          </a:bodyPr>
          <a:lstStyle/>
          <a:p>
            <a:pPr marL="571500" indent="-571500" defTabSz="685086" fontAlgn="auto">
              <a:spcBef>
                <a:spcPts val="0"/>
              </a:spcBef>
              <a:spcAft>
                <a:spcPts val="0"/>
              </a:spcAft>
              <a:buClr>
                <a:schemeClr val="tx1"/>
              </a:buClr>
              <a:buFont typeface="+mj-lt"/>
              <a:buAutoNum type="romanUcPeriod"/>
              <a:tabLst>
                <a:tab pos="2736850" algn="l"/>
              </a:tabLst>
            </a:pPr>
            <a:r>
              <a:rPr lang="en-US" sz="3000" b="1" dirty="0">
                <a:latin typeface="Calibri"/>
                <a:cs typeface=""/>
              </a:rPr>
              <a:t>Criticism will come as we </a:t>
            </a:r>
            <a:r>
              <a:rPr lang="en-US" sz="3000" b="1" u="sng" dirty="0">
                <a:solidFill>
                  <a:srgbClr val="007FB4"/>
                </a:solidFill>
                <a:latin typeface="Calibri"/>
                <a:cs typeface=""/>
              </a:rPr>
              <a:t>grow</a:t>
            </a:r>
            <a:r>
              <a:rPr lang="en-US" sz="3000" b="1" dirty="0">
                <a:latin typeface="Calibri"/>
                <a:cs typeface=""/>
              </a:rPr>
              <a:t> as a church.</a:t>
            </a:r>
          </a:p>
          <a:p>
            <a:pPr defTabSz="685086" fontAlgn="auto">
              <a:spcBef>
                <a:spcPts val="0"/>
              </a:spcBef>
              <a:spcAft>
                <a:spcPts val="0"/>
              </a:spcAft>
            </a:pPr>
            <a:r>
              <a:rPr lang="en-US" sz="2600" b="1" dirty="0">
                <a:latin typeface="Calibri"/>
                <a:cs typeface=""/>
              </a:rPr>
              <a:t>D. We need to </a:t>
            </a:r>
            <a:r>
              <a:rPr lang="en-US" sz="2600" b="1" u="sng" dirty="0">
                <a:solidFill>
                  <a:srgbClr val="007FB4"/>
                </a:solidFill>
                <a:latin typeface="Calibri"/>
                <a:cs typeface=""/>
              </a:rPr>
              <a:t>stay</a:t>
            </a:r>
            <a:r>
              <a:rPr lang="en-US" sz="2600" b="1" dirty="0">
                <a:latin typeface="Calibri"/>
                <a:cs typeface=""/>
              </a:rPr>
              <a:t> out of God’s </a:t>
            </a:r>
            <a:r>
              <a:rPr lang="en-US" sz="2600" b="1" u="sng" dirty="0">
                <a:solidFill>
                  <a:srgbClr val="007FB4"/>
                </a:solidFill>
                <a:latin typeface="Calibri"/>
                <a:cs typeface=""/>
              </a:rPr>
              <a:t>way</a:t>
            </a:r>
            <a:r>
              <a:rPr lang="en-US" sz="2600" b="1" dirty="0">
                <a:latin typeface="Calibri"/>
                <a:cs typeface=""/>
              </a:rPr>
              <a:t>.</a:t>
            </a:r>
          </a:p>
          <a:p>
            <a:pPr defTabSz="685086" fontAlgn="auto">
              <a:spcBef>
                <a:spcPts val="0"/>
              </a:spcBef>
              <a:spcAft>
                <a:spcPts val="0"/>
              </a:spcAft>
            </a:pPr>
            <a:r>
              <a:rPr lang="en-US" sz="2600" b="1" i="1" dirty="0">
                <a:solidFill>
                  <a:schemeClr val="accent3">
                    <a:lumMod val="50000"/>
                  </a:schemeClr>
                </a:solidFill>
                <a:latin typeface="Calibri"/>
                <a:cs typeface=""/>
              </a:rPr>
              <a:t>17 If then God gave the same gift to them as he gave to us when we believed in the Lord Jesus Christ, </a:t>
            </a:r>
            <a:r>
              <a:rPr lang="en-US" sz="2600" b="1" i="1" u="sng" dirty="0">
                <a:solidFill>
                  <a:schemeClr val="accent3">
                    <a:lumMod val="50000"/>
                  </a:schemeClr>
                </a:solidFill>
                <a:latin typeface="Calibri"/>
                <a:cs typeface=""/>
              </a:rPr>
              <a:t>who was I that I could stand in God's way</a:t>
            </a:r>
            <a:r>
              <a:rPr lang="en-US" sz="2600" b="1" i="1" dirty="0">
                <a:solidFill>
                  <a:schemeClr val="accent3">
                    <a:lumMod val="50000"/>
                  </a:schemeClr>
                </a:solidFill>
                <a:latin typeface="Calibri"/>
                <a:cs typeface=""/>
              </a:rPr>
              <a:t>?”</a:t>
            </a:r>
          </a:p>
          <a:p>
            <a:pPr defTabSz="685086" fontAlgn="auto">
              <a:spcBef>
                <a:spcPts val="0"/>
              </a:spcBef>
              <a:spcAft>
                <a:spcPts val="0"/>
              </a:spcAft>
            </a:pPr>
            <a:endParaRPr lang="en-US" sz="2600" b="1" i="1" dirty="0">
              <a:solidFill>
                <a:schemeClr val="accent3">
                  <a:lumMod val="50000"/>
                </a:schemeClr>
              </a:solidFill>
              <a:latin typeface="Calibri"/>
              <a:cs typeface=""/>
            </a:endParaRPr>
          </a:p>
        </p:txBody>
      </p:sp>
    </p:spTree>
    <p:extLst>
      <p:ext uri="{BB962C8B-B14F-4D97-AF65-F5344CB8AC3E}">
        <p14:creationId xmlns:p14="http://schemas.microsoft.com/office/powerpoint/2010/main" val="234282710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p:cTn id="7"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1" end="1"/>
                                            </p:txEl>
                                          </p:spTgt>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 calcmode="lin" valueType="num">
                                      <p:cBhvr>
                                        <p:cTn id="11"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12" dur="1000" fill="hold"/>
                                        <p:tgtEl>
                                          <p:spTgt spid="6">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938A6783-5A12-B447-9F28-2F67E4E76EFF}"/>
              </a:ext>
            </a:extLst>
          </p:cNvPr>
          <p:cNvSpPr/>
          <p:nvPr/>
        </p:nvSpPr>
        <p:spPr>
          <a:xfrm>
            <a:off x="0" y="4552950"/>
            <a:ext cx="9144000" cy="590550"/>
          </a:xfrm>
          <a:prstGeom prst="rect">
            <a:avLst/>
          </a:prstGeom>
          <a:gradFill flip="none" rotWithShape="1">
            <a:gsLst>
              <a:gs pos="37000">
                <a:srgbClr val="6CB64C"/>
              </a:gs>
              <a:gs pos="79000">
                <a:schemeClr val="accent3">
                  <a:lumMod val="97000"/>
                  <a:lumOff val="3000"/>
                </a:schemeClr>
              </a:gs>
              <a:gs pos="100000">
                <a:schemeClr val="accent3">
                  <a:lumMod val="60000"/>
                  <a:lumOff val="40000"/>
                </a:schemeClr>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0" y="82178"/>
            <a:ext cx="9144000" cy="600164"/>
          </a:xfrm>
          <a:prstGeom prst="rect">
            <a:avLst/>
          </a:prstGeom>
          <a:noFill/>
        </p:spPr>
        <p:txBody>
          <a:bodyPr wrap="square" rtlCol="0">
            <a:spAutoFit/>
          </a:bodyPr>
          <a:lstStyle/>
          <a:p>
            <a:pPr algn="ctr" defTabSz="685086" fontAlgn="auto">
              <a:spcBef>
                <a:spcPts val="0"/>
              </a:spcBef>
              <a:spcAft>
                <a:spcPts val="0"/>
              </a:spcAft>
            </a:pPr>
            <a:r>
              <a:rPr lang="en-US" sz="3300" b="1" dirty="0">
                <a:solidFill>
                  <a:srgbClr val="007FB4"/>
                </a:solidFill>
                <a:latin typeface="Calibri"/>
                <a:cs typeface=""/>
              </a:rPr>
              <a:t>Growing Pains</a:t>
            </a:r>
          </a:p>
        </p:txBody>
      </p:sp>
      <p:pic>
        <p:nvPicPr>
          <p:cNvPr id="4" name="Picture 3">
            <a:extLst>
              <a:ext uri="{FF2B5EF4-FFF2-40B4-BE49-F238E27FC236}">
                <a16:creationId xmlns:a16="http://schemas.microsoft.com/office/drawing/2014/main" xmlns="" id="{332B8F71-D26B-B14E-9813-F78D87A364C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8333" t="44074" r="41667" b="29259"/>
          <a:stretch/>
        </p:blipFill>
        <p:spPr>
          <a:xfrm>
            <a:off x="1242432" y="4670171"/>
            <a:ext cx="967368" cy="362763"/>
          </a:xfrm>
          <a:prstGeom prst="rect">
            <a:avLst/>
          </a:prstGeom>
        </p:spPr>
      </p:pic>
      <p:pic>
        <p:nvPicPr>
          <p:cNvPr id="5" name="Picture 4">
            <a:extLst>
              <a:ext uri="{FF2B5EF4-FFF2-40B4-BE49-F238E27FC236}">
                <a16:creationId xmlns:a16="http://schemas.microsoft.com/office/drawing/2014/main" xmlns="" id="{52A76BC9-FAFA-F44E-8E2F-F8DACEA7D50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2500" t="17407" r="45000" b="55926"/>
          <a:stretch/>
        </p:blipFill>
        <p:spPr>
          <a:xfrm>
            <a:off x="228600" y="4669864"/>
            <a:ext cx="1028700" cy="363071"/>
          </a:xfrm>
          <a:prstGeom prst="rect">
            <a:avLst/>
          </a:prstGeom>
        </p:spPr>
      </p:pic>
      <p:sp>
        <p:nvSpPr>
          <p:cNvPr id="6" name="TextBox 5">
            <a:extLst>
              <a:ext uri="{FF2B5EF4-FFF2-40B4-BE49-F238E27FC236}">
                <a16:creationId xmlns:a16="http://schemas.microsoft.com/office/drawing/2014/main" xmlns="" id="{A946BD95-60A9-7042-A4B6-EB1F5865923F}"/>
              </a:ext>
            </a:extLst>
          </p:cNvPr>
          <p:cNvSpPr txBox="1"/>
          <p:nvPr/>
        </p:nvSpPr>
        <p:spPr>
          <a:xfrm>
            <a:off x="427008" y="677309"/>
            <a:ext cx="8412192" cy="2154436"/>
          </a:xfrm>
          <a:prstGeom prst="rect">
            <a:avLst/>
          </a:prstGeom>
          <a:noFill/>
        </p:spPr>
        <p:txBody>
          <a:bodyPr wrap="square" rtlCol="0">
            <a:spAutoFit/>
          </a:bodyPr>
          <a:lstStyle/>
          <a:p>
            <a:pPr marL="571500" indent="-571500" defTabSz="685086" fontAlgn="auto">
              <a:spcBef>
                <a:spcPts val="0"/>
              </a:spcBef>
              <a:spcAft>
                <a:spcPts val="0"/>
              </a:spcAft>
              <a:buClr>
                <a:schemeClr val="tx1"/>
              </a:buClr>
              <a:buFont typeface="+mj-lt"/>
              <a:buAutoNum type="romanUcPeriod"/>
              <a:tabLst>
                <a:tab pos="2736850" algn="l"/>
              </a:tabLst>
            </a:pPr>
            <a:r>
              <a:rPr lang="en-US" sz="3000" b="1" dirty="0">
                <a:latin typeface="Calibri"/>
                <a:cs typeface=""/>
              </a:rPr>
              <a:t>Criticism will come as we </a:t>
            </a:r>
            <a:r>
              <a:rPr lang="en-US" sz="3000" b="1" u="sng" dirty="0">
                <a:solidFill>
                  <a:srgbClr val="007FB4"/>
                </a:solidFill>
                <a:latin typeface="Calibri"/>
                <a:cs typeface=""/>
              </a:rPr>
              <a:t>grow</a:t>
            </a:r>
            <a:r>
              <a:rPr lang="en-US" sz="3000" b="1" dirty="0">
                <a:latin typeface="Calibri"/>
                <a:cs typeface=""/>
              </a:rPr>
              <a:t> as a church.</a:t>
            </a:r>
          </a:p>
          <a:p>
            <a:pPr defTabSz="685086" fontAlgn="auto">
              <a:spcBef>
                <a:spcPts val="0"/>
              </a:spcBef>
              <a:spcAft>
                <a:spcPts val="0"/>
              </a:spcAft>
            </a:pPr>
            <a:r>
              <a:rPr lang="en-US" sz="2600" b="1" dirty="0">
                <a:latin typeface="Calibri"/>
                <a:cs typeface=""/>
              </a:rPr>
              <a:t>E. We need to praise God for </a:t>
            </a:r>
            <a:r>
              <a:rPr lang="en-US" sz="2600" b="1" u="sng" dirty="0">
                <a:solidFill>
                  <a:srgbClr val="007FB4"/>
                </a:solidFill>
                <a:latin typeface="Calibri"/>
                <a:cs typeface=""/>
              </a:rPr>
              <a:t>unity</a:t>
            </a:r>
            <a:r>
              <a:rPr lang="en-US" sz="2600" b="1" dirty="0">
                <a:latin typeface="Calibri"/>
                <a:cs typeface=""/>
              </a:rPr>
              <a:t>.</a:t>
            </a:r>
          </a:p>
          <a:p>
            <a:pPr defTabSz="685086" fontAlgn="auto">
              <a:spcBef>
                <a:spcPts val="0"/>
              </a:spcBef>
              <a:spcAft>
                <a:spcPts val="0"/>
              </a:spcAft>
            </a:pPr>
            <a:r>
              <a:rPr lang="en-US" sz="2600" b="1" i="1" dirty="0">
                <a:solidFill>
                  <a:schemeClr val="accent3">
                    <a:lumMod val="50000"/>
                  </a:schemeClr>
                </a:solidFill>
                <a:latin typeface="Calibri"/>
                <a:cs typeface=""/>
              </a:rPr>
              <a:t>18 When they heard these things they fell silent. And </a:t>
            </a:r>
            <a:r>
              <a:rPr lang="en-US" sz="2600" b="1" i="1" u="sng" dirty="0">
                <a:solidFill>
                  <a:schemeClr val="accent3">
                    <a:lumMod val="50000"/>
                  </a:schemeClr>
                </a:solidFill>
                <a:latin typeface="Calibri"/>
                <a:cs typeface=""/>
              </a:rPr>
              <a:t>they glorified God</a:t>
            </a:r>
            <a:r>
              <a:rPr lang="en-US" sz="2600" b="1" i="1" dirty="0">
                <a:solidFill>
                  <a:schemeClr val="accent3">
                    <a:lumMod val="50000"/>
                  </a:schemeClr>
                </a:solidFill>
                <a:latin typeface="Calibri"/>
                <a:cs typeface=""/>
              </a:rPr>
              <a:t>, saying, “</a:t>
            </a:r>
            <a:r>
              <a:rPr lang="en-US" sz="2600" b="1" i="1" u="sng" dirty="0">
                <a:solidFill>
                  <a:schemeClr val="accent3">
                    <a:lumMod val="50000"/>
                  </a:schemeClr>
                </a:solidFill>
                <a:latin typeface="Calibri"/>
                <a:cs typeface=""/>
              </a:rPr>
              <a:t>Then to the Gentiles also God has granted repentance that leads to life</a:t>
            </a:r>
            <a:r>
              <a:rPr lang="en-US" sz="2600" b="1" i="1" dirty="0">
                <a:solidFill>
                  <a:schemeClr val="accent3">
                    <a:lumMod val="50000"/>
                  </a:schemeClr>
                </a:solidFill>
                <a:latin typeface="Calibri"/>
                <a:cs typeface=""/>
              </a:rPr>
              <a:t>.”</a:t>
            </a:r>
          </a:p>
        </p:txBody>
      </p:sp>
    </p:spTree>
    <p:extLst>
      <p:ext uri="{BB962C8B-B14F-4D97-AF65-F5344CB8AC3E}">
        <p14:creationId xmlns:p14="http://schemas.microsoft.com/office/powerpoint/2010/main" val="257010231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p:cTn id="7"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1" end="1"/>
                                            </p:txEl>
                                          </p:spTgt>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 calcmode="lin" valueType="num">
                                      <p:cBhvr>
                                        <p:cTn id="11"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12" dur="1000" fill="hold"/>
                                        <p:tgtEl>
                                          <p:spTgt spid="6">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938A6783-5A12-B447-9F28-2F67E4E76EFF}"/>
              </a:ext>
            </a:extLst>
          </p:cNvPr>
          <p:cNvSpPr/>
          <p:nvPr/>
        </p:nvSpPr>
        <p:spPr>
          <a:xfrm>
            <a:off x="0" y="4552950"/>
            <a:ext cx="9144000" cy="590550"/>
          </a:xfrm>
          <a:prstGeom prst="rect">
            <a:avLst/>
          </a:prstGeom>
          <a:gradFill flip="none" rotWithShape="1">
            <a:gsLst>
              <a:gs pos="37000">
                <a:srgbClr val="6CB64C"/>
              </a:gs>
              <a:gs pos="79000">
                <a:schemeClr val="accent3">
                  <a:lumMod val="97000"/>
                  <a:lumOff val="3000"/>
                </a:schemeClr>
              </a:gs>
              <a:gs pos="100000">
                <a:schemeClr val="accent3">
                  <a:lumMod val="60000"/>
                  <a:lumOff val="40000"/>
                </a:schemeClr>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0" y="82178"/>
            <a:ext cx="9144000" cy="600164"/>
          </a:xfrm>
          <a:prstGeom prst="rect">
            <a:avLst/>
          </a:prstGeom>
          <a:noFill/>
        </p:spPr>
        <p:txBody>
          <a:bodyPr wrap="square" rtlCol="0">
            <a:spAutoFit/>
          </a:bodyPr>
          <a:lstStyle/>
          <a:p>
            <a:pPr algn="ctr" defTabSz="685086" fontAlgn="auto">
              <a:spcBef>
                <a:spcPts val="0"/>
              </a:spcBef>
              <a:spcAft>
                <a:spcPts val="0"/>
              </a:spcAft>
            </a:pPr>
            <a:r>
              <a:rPr lang="en-US" sz="3300" b="1" dirty="0">
                <a:solidFill>
                  <a:srgbClr val="007FB4"/>
                </a:solidFill>
                <a:latin typeface="Calibri"/>
                <a:cs typeface=""/>
              </a:rPr>
              <a:t>Growing Pains</a:t>
            </a:r>
          </a:p>
        </p:txBody>
      </p:sp>
      <p:pic>
        <p:nvPicPr>
          <p:cNvPr id="4" name="Picture 3">
            <a:extLst>
              <a:ext uri="{FF2B5EF4-FFF2-40B4-BE49-F238E27FC236}">
                <a16:creationId xmlns:a16="http://schemas.microsoft.com/office/drawing/2014/main" xmlns="" id="{332B8F71-D26B-B14E-9813-F78D87A364C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8333" t="44074" r="41667" b="29259"/>
          <a:stretch/>
        </p:blipFill>
        <p:spPr>
          <a:xfrm>
            <a:off x="1242432" y="4670171"/>
            <a:ext cx="967368" cy="362763"/>
          </a:xfrm>
          <a:prstGeom prst="rect">
            <a:avLst/>
          </a:prstGeom>
        </p:spPr>
      </p:pic>
      <p:pic>
        <p:nvPicPr>
          <p:cNvPr id="5" name="Picture 4">
            <a:extLst>
              <a:ext uri="{FF2B5EF4-FFF2-40B4-BE49-F238E27FC236}">
                <a16:creationId xmlns:a16="http://schemas.microsoft.com/office/drawing/2014/main" xmlns="" id="{52A76BC9-FAFA-F44E-8E2F-F8DACEA7D50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2500" t="17407" r="45000" b="55926"/>
          <a:stretch/>
        </p:blipFill>
        <p:spPr>
          <a:xfrm>
            <a:off x="228600" y="4669864"/>
            <a:ext cx="1028700" cy="363071"/>
          </a:xfrm>
          <a:prstGeom prst="rect">
            <a:avLst/>
          </a:prstGeom>
        </p:spPr>
      </p:pic>
      <p:sp>
        <p:nvSpPr>
          <p:cNvPr id="6" name="TextBox 5">
            <a:extLst>
              <a:ext uri="{FF2B5EF4-FFF2-40B4-BE49-F238E27FC236}">
                <a16:creationId xmlns:a16="http://schemas.microsoft.com/office/drawing/2014/main" xmlns="" id="{A946BD95-60A9-7042-A4B6-EB1F5865923F}"/>
              </a:ext>
            </a:extLst>
          </p:cNvPr>
          <p:cNvSpPr txBox="1"/>
          <p:nvPr/>
        </p:nvSpPr>
        <p:spPr>
          <a:xfrm>
            <a:off x="427008" y="677309"/>
            <a:ext cx="8412192" cy="3754874"/>
          </a:xfrm>
          <a:prstGeom prst="rect">
            <a:avLst/>
          </a:prstGeom>
          <a:noFill/>
        </p:spPr>
        <p:txBody>
          <a:bodyPr wrap="square" rtlCol="0">
            <a:spAutoFit/>
          </a:bodyPr>
          <a:lstStyle/>
          <a:p>
            <a:pPr marL="571500" indent="-571500" defTabSz="685086" fontAlgn="auto">
              <a:spcBef>
                <a:spcPts val="0"/>
              </a:spcBef>
              <a:spcAft>
                <a:spcPts val="0"/>
              </a:spcAft>
              <a:buClr>
                <a:schemeClr val="tx1"/>
              </a:buClr>
              <a:buFont typeface="+mj-lt"/>
              <a:buAutoNum type="romanUcPeriod"/>
              <a:tabLst>
                <a:tab pos="2736850" algn="l"/>
              </a:tabLst>
            </a:pPr>
            <a:r>
              <a:rPr lang="en-US" sz="3000" b="1" dirty="0">
                <a:latin typeface="Calibri"/>
                <a:cs typeface=""/>
              </a:rPr>
              <a:t>Criticism will come as we </a:t>
            </a:r>
            <a:r>
              <a:rPr lang="en-US" sz="3000" b="1" u="sng" dirty="0">
                <a:solidFill>
                  <a:srgbClr val="007FB4"/>
                </a:solidFill>
                <a:latin typeface="Calibri"/>
                <a:cs typeface=""/>
              </a:rPr>
              <a:t>grow</a:t>
            </a:r>
            <a:r>
              <a:rPr lang="en-US" sz="3000" b="1" dirty="0">
                <a:latin typeface="Calibri"/>
                <a:cs typeface=""/>
              </a:rPr>
              <a:t> as a church.</a:t>
            </a:r>
          </a:p>
          <a:p>
            <a:pPr defTabSz="685086" fontAlgn="auto">
              <a:spcBef>
                <a:spcPts val="0"/>
              </a:spcBef>
              <a:spcAft>
                <a:spcPts val="0"/>
              </a:spcAft>
            </a:pPr>
            <a:r>
              <a:rPr lang="en-US" sz="2600" b="1" dirty="0">
                <a:latin typeface="Calibri"/>
                <a:cs typeface=""/>
              </a:rPr>
              <a:t>E. We need to praise God for </a:t>
            </a:r>
            <a:r>
              <a:rPr lang="en-US" sz="2600" b="1" u="sng" dirty="0">
                <a:solidFill>
                  <a:srgbClr val="007FB4"/>
                </a:solidFill>
                <a:latin typeface="Calibri"/>
                <a:cs typeface=""/>
              </a:rPr>
              <a:t>unity</a:t>
            </a:r>
            <a:r>
              <a:rPr lang="en-US" sz="2600" b="1" dirty="0">
                <a:latin typeface="Calibri"/>
                <a:cs typeface=""/>
              </a:rPr>
              <a:t>.</a:t>
            </a:r>
          </a:p>
          <a:p>
            <a:pPr marL="457200" indent="-457200" defTabSz="685086" fontAlgn="auto">
              <a:spcBef>
                <a:spcPts val="0"/>
              </a:spcBef>
              <a:spcAft>
                <a:spcPts val="0"/>
              </a:spcAft>
              <a:buFont typeface="Arial" panose="020B0604020202020204" pitchFamily="34" charset="0"/>
              <a:buChar char="•"/>
            </a:pPr>
            <a:r>
              <a:rPr lang="en-US" sz="2600" b="1" i="1" dirty="0">
                <a:solidFill>
                  <a:schemeClr val="accent3">
                    <a:lumMod val="50000"/>
                  </a:schemeClr>
                </a:solidFill>
                <a:latin typeface="Calibri"/>
                <a:cs typeface=""/>
              </a:rPr>
              <a:t>Psalm 133:1-3 Behold, </a:t>
            </a:r>
            <a:r>
              <a:rPr lang="en-US" sz="2600" b="1" i="1" u="sng" dirty="0">
                <a:solidFill>
                  <a:schemeClr val="accent3">
                    <a:lumMod val="50000"/>
                  </a:schemeClr>
                </a:solidFill>
                <a:latin typeface="Calibri"/>
                <a:cs typeface=""/>
              </a:rPr>
              <a:t>how good and pleasant</a:t>
            </a:r>
            <a:r>
              <a:rPr lang="en-US" sz="2600" b="1" i="1" dirty="0">
                <a:solidFill>
                  <a:schemeClr val="accent3">
                    <a:lumMod val="50000"/>
                  </a:schemeClr>
                </a:solidFill>
                <a:latin typeface="Calibri"/>
                <a:cs typeface=""/>
              </a:rPr>
              <a:t> it is </a:t>
            </a:r>
            <a:r>
              <a:rPr lang="en-US" sz="2600" b="1" i="1" u="sng" dirty="0">
                <a:solidFill>
                  <a:schemeClr val="accent3">
                    <a:lumMod val="50000"/>
                  </a:schemeClr>
                </a:solidFill>
                <a:latin typeface="Calibri"/>
                <a:cs typeface=""/>
              </a:rPr>
              <a:t>when brothers dwell in unity</a:t>
            </a:r>
            <a:r>
              <a:rPr lang="en-US" sz="2600" b="1" i="1" dirty="0">
                <a:solidFill>
                  <a:schemeClr val="accent3">
                    <a:lumMod val="50000"/>
                  </a:schemeClr>
                </a:solidFill>
                <a:latin typeface="Calibri"/>
                <a:cs typeface=""/>
              </a:rPr>
              <a:t>! 2 It is </a:t>
            </a:r>
            <a:r>
              <a:rPr lang="en-US" sz="2600" b="1" i="1" u="sng" dirty="0">
                <a:solidFill>
                  <a:schemeClr val="accent3">
                    <a:lumMod val="50000"/>
                  </a:schemeClr>
                </a:solidFill>
                <a:latin typeface="Calibri"/>
                <a:cs typeface=""/>
              </a:rPr>
              <a:t>like the precious oil</a:t>
            </a:r>
            <a:r>
              <a:rPr lang="en-US" sz="2600" b="1" i="1" dirty="0">
                <a:solidFill>
                  <a:schemeClr val="accent3">
                    <a:lumMod val="50000"/>
                  </a:schemeClr>
                </a:solidFill>
                <a:latin typeface="Calibri"/>
                <a:cs typeface=""/>
              </a:rPr>
              <a:t> on the head, running down on the beard, on the beard of Aaron, running down on the collar of his robes! 3 It is </a:t>
            </a:r>
            <a:r>
              <a:rPr lang="en-US" sz="2600" b="1" i="1" u="sng" dirty="0">
                <a:solidFill>
                  <a:schemeClr val="accent3">
                    <a:lumMod val="50000"/>
                  </a:schemeClr>
                </a:solidFill>
                <a:latin typeface="Calibri"/>
                <a:cs typeface=""/>
              </a:rPr>
              <a:t>like the dew of Hermon</a:t>
            </a:r>
            <a:r>
              <a:rPr lang="en-US" sz="2600" b="1" i="1" dirty="0">
                <a:solidFill>
                  <a:schemeClr val="accent3">
                    <a:lumMod val="50000"/>
                  </a:schemeClr>
                </a:solidFill>
                <a:latin typeface="Calibri"/>
                <a:cs typeface=""/>
              </a:rPr>
              <a:t>, which falls on the mountains of Zion! For there the Lord has commanded the blessing, life forevermore.</a:t>
            </a:r>
          </a:p>
        </p:txBody>
      </p:sp>
    </p:spTree>
    <p:extLst>
      <p:ext uri="{BB962C8B-B14F-4D97-AF65-F5344CB8AC3E}">
        <p14:creationId xmlns:p14="http://schemas.microsoft.com/office/powerpoint/2010/main" val="255911648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p:cTn id="7"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938A6783-5A12-B447-9F28-2F67E4E76EFF}"/>
              </a:ext>
            </a:extLst>
          </p:cNvPr>
          <p:cNvSpPr/>
          <p:nvPr/>
        </p:nvSpPr>
        <p:spPr>
          <a:xfrm>
            <a:off x="0" y="4552950"/>
            <a:ext cx="9144000" cy="590550"/>
          </a:xfrm>
          <a:prstGeom prst="rect">
            <a:avLst/>
          </a:prstGeom>
          <a:gradFill flip="none" rotWithShape="1">
            <a:gsLst>
              <a:gs pos="37000">
                <a:srgbClr val="6CB64C"/>
              </a:gs>
              <a:gs pos="79000">
                <a:schemeClr val="accent3">
                  <a:lumMod val="97000"/>
                  <a:lumOff val="3000"/>
                </a:schemeClr>
              </a:gs>
              <a:gs pos="100000">
                <a:schemeClr val="accent3">
                  <a:lumMod val="60000"/>
                  <a:lumOff val="40000"/>
                </a:schemeClr>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0" y="82178"/>
            <a:ext cx="9144000" cy="600164"/>
          </a:xfrm>
          <a:prstGeom prst="rect">
            <a:avLst/>
          </a:prstGeom>
          <a:noFill/>
        </p:spPr>
        <p:txBody>
          <a:bodyPr wrap="square" rtlCol="0">
            <a:spAutoFit/>
          </a:bodyPr>
          <a:lstStyle/>
          <a:p>
            <a:pPr algn="ctr" defTabSz="685086" fontAlgn="auto">
              <a:spcBef>
                <a:spcPts val="0"/>
              </a:spcBef>
              <a:spcAft>
                <a:spcPts val="0"/>
              </a:spcAft>
            </a:pPr>
            <a:r>
              <a:rPr lang="en-US" sz="3300" b="1" dirty="0">
                <a:solidFill>
                  <a:srgbClr val="007FB4"/>
                </a:solidFill>
                <a:latin typeface="Calibri"/>
                <a:cs typeface=""/>
              </a:rPr>
              <a:t>Growing Pains</a:t>
            </a:r>
          </a:p>
        </p:txBody>
      </p:sp>
      <p:pic>
        <p:nvPicPr>
          <p:cNvPr id="4" name="Picture 3">
            <a:extLst>
              <a:ext uri="{FF2B5EF4-FFF2-40B4-BE49-F238E27FC236}">
                <a16:creationId xmlns:a16="http://schemas.microsoft.com/office/drawing/2014/main" xmlns="" id="{332B8F71-D26B-B14E-9813-F78D87A364C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8333" t="44074" r="41667" b="29259"/>
          <a:stretch/>
        </p:blipFill>
        <p:spPr>
          <a:xfrm>
            <a:off x="1242432" y="4670171"/>
            <a:ext cx="967368" cy="362763"/>
          </a:xfrm>
          <a:prstGeom prst="rect">
            <a:avLst/>
          </a:prstGeom>
        </p:spPr>
      </p:pic>
      <p:pic>
        <p:nvPicPr>
          <p:cNvPr id="5" name="Picture 4">
            <a:extLst>
              <a:ext uri="{FF2B5EF4-FFF2-40B4-BE49-F238E27FC236}">
                <a16:creationId xmlns:a16="http://schemas.microsoft.com/office/drawing/2014/main" xmlns="" id="{52A76BC9-FAFA-F44E-8E2F-F8DACEA7D50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2500" t="17407" r="45000" b="55926"/>
          <a:stretch/>
        </p:blipFill>
        <p:spPr>
          <a:xfrm>
            <a:off x="228600" y="4669864"/>
            <a:ext cx="1028700" cy="363071"/>
          </a:xfrm>
          <a:prstGeom prst="rect">
            <a:avLst/>
          </a:prstGeom>
        </p:spPr>
      </p:pic>
      <p:sp>
        <p:nvSpPr>
          <p:cNvPr id="6" name="TextBox 5">
            <a:extLst>
              <a:ext uri="{FF2B5EF4-FFF2-40B4-BE49-F238E27FC236}">
                <a16:creationId xmlns:a16="http://schemas.microsoft.com/office/drawing/2014/main" xmlns="" id="{A946BD95-60A9-7042-A4B6-EB1F5865923F}"/>
              </a:ext>
            </a:extLst>
          </p:cNvPr>
          <p:cNvSpPr txBox="1"/>
          <p:nvPr/>
        </p:nvSpPr>
        <p:spPr>
          <a:xfrm>
            <a:off x="427008" y="677309"/>
            <a:ext cx="8412192" cy="2954655"/>
          </a:xfrm>
          <a:prstGeom prst="rect">
            <a:avLst/>
          </a:prstGeom>
          <a:noFill/>
        </p:spPr>
        <p:txBody>
          <a:bodyPr wrap="square" rtlCol="0">
            <a:spAutoFit/>
          </a:bodyPr>
          <a:lstStyle/>
          <a:p>
            <a:pPr marL="571500" indent="-571500" defTabSz="685086" fontAlgn="auto">
              <a:spcBef>
                <a:spcPts val="0"/>
              </a:spcBef>
              <a:spcAft>
                <a:spcPts val="0"/>
              </a:spcAft>
              <a:buClr>
                <a:schemeClr val="tx1"/>
              </a:buClr>
              <a:buFont typeface="+mj-lt"/>
              <a:buAutoNum type="romanUcPeriod"/>
              <a:tabLst>
                <a:tab pos="2736850" algn="l"/>
              </a:tabLst>
            </a:pPr>
            <a:r>
              <a:rPr lang="en-US" sz="3000" b="1" dirty="0">
                <a:latin typeface="Calibri"/>
                <a:cs typeface=""/>
              </a:rPr>
              <a:t>Criticism will come as we </a:t>
            </a:r>
            <a:r>
              <a:rPr lang="en-US" sz="3000" b="1" u="sng" dirty="0">
                <a:solidFill>
                  <a:srgbClr val="007FB4"/>
                </a:solidFill>
                <a:latin typeface="Calibri"/>
                <a:cs typeface=""/>
              </a:rPr>
              <a:t>grow</a:t>
            </a:r>
            <a:r>
              <a:rPr lang="en-US" sz="3000" b="1" dirty="0">
                <a:latin typeface="Calibri"/>
                <a:cs typeface=""/>
              </a:rPr>
              <a:t> as a church.</a:t>
            </a:r>
          </a:p>
          <a:p>
            <a:pPr defTabSz="685086" fontAlgn="auto">
              <a:spcBef>
                <a:spcPts val="0"/>
              </a:spcBef>
              <a:spcAft>
                <a:spcPts val="0"/>
              </a:spcAft>
            </a:pPr>
            <a:r>
              <a:rPr lang="en-US" sz="2600" b="1" dirty="0">
                <a:latin typeface="Calibri"/>
                <a:cs typeface=""/>
              </a:rPr>
              <a:t>E. We need to praise God for </a:t>
            </a:r>
            <a:r>
              <a:rPr lang="en-US" sz="2600" b="1" u="sng" dirty="0">
                <a:solidFill>
                  <a:srgbClr val="007FB4"/>
                </a:solidFill>
                <a:latin typeface="Calibri"/>
                <a:cs typeface=""/>
              </a:rPr>
              <a:t>unity</a:t>
            </a:r>
            <a:r>
              <a:rPr lang="en-US" sz="2600" b="1" dirty="0">
                <a:latin typeface="Calibri"/>
                <a:cs typeface=""/>
              </a:rPr>
              <a:t>.</a:t>
            </a:r>
          </a:p>
          <a:p>
            <a:pPr marL="457200" indent="-457200" defTabSz="685086" fontAlgn="auto">
              <a:spcBef>
                <a:spcPts val="0"/>
              </a:spcBef>
              <a:spcAft>
                <a:spcPts val="0"/>
              </a:spcAft>
              <a:buFont typeface="Arial" panose="020B0604020202020204" pitchFamily="34" charset="0"/>
              <a:buChar char="•"/>
            </a:pPr>
            <a:r>
              <a:rPr lang="en-US" sz="2600" b="1" i="1" dirty="0">
                <a:solidFill>
                  <a:schemeClr val="accent3">
                    <a:lumMod val="50000"/>
                  </a:schemeClr>
                </a:solidFill>
                <a:latin typeface="Calibri"/>
                <a:cs typeface=""/>
              </a:rPr>
              <a:t>Ephesians 4:1-3 I therefore, a prisoner for the Lord, urge you to walk in a manner worthy of the calling to which you have been called, 2 with all humility and gentleness, with patience, bearing with one another in love, 3 </a:t>
            </a:r>
            <a:r>
              <a:rPr lang="en-US" sz="2600" b="1" i="1" u="sng" dirty="0">
                <a:solidFill>
                  <a:schemeClr val="accent3">
                    <a:lumMod val="50000"/>
                  </a:schemeClr>
                </a:solidFill>
                <a:latin typeface="Calibri"/>
                <a:cs typeface=""/>
              </a:rPr>
              <a:t>eager to maintain the unity of the Spirit in the bond of peace</a:t>
            </a:r>
            <a:r>
              <a:rPr lang="en-US" sz="2600" b="1" i="1" dirty="0">
                <a:solidFill>
                  <a:schemeClr val="accent3">
                    <a:lumMod val="50000"/>
                  </a:schemeClr>
                </a:solidFill>
                <a:latin typeface="Calibri"/>
                <a:cs typeface=""/>
              </a:rPr>
              <a:t>.</a:t>
            </a:r>
          </a:p>
        </p:txBody>
      </p:sp>
    </p:spTree>
    <p:extLst>
      <p:ext uri="{BB962C8B-B14F-4D97-AF65-F5344CB8AC3E}">
        <p14:creationId xmlns:p14="http://schemas.microsoft.com/office/powerpoint/2010/main" val="31033369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p:cTn id="7"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938A6783-5A12-B447-9F28-2F67E4E76EFF}"/>
              </a:ext>
            </a:extLst>
          </p:cNvPr>
          <p:cNvSpPr/>
          <p:nvPr/>
        </p:nvSpPr>
        <p:spPr>
          <a:xfrm>
            <a:off x="0" y="4552950"/>
            <a:ext cx="9144000" cy="590550"/>
          </a:xfrm>
          <a:prstGeom prst="rect">
            <a:avLst/>
          </a:prstGeom>
          <a:gradFill flip="none" rotWithShape="1">
            <a:gsLst>
              <a:gs pos="37000">
                <a:srgbClr val="6CB64C"/>
              </a:gs>
              <a:gs pos="79000">
                <a:schemeClr val="accent3">
                  <a:lumMod val="97000"/>
                  <a:lumOff val="3000"/>
                </a:schemeClr>
              </a:gs>
              <a:gs pos="100000">
                <a:schemeClr val="accent3">
                  <a:lumMod val="60000"/>
                  <a:lumOff val="40000"/>
                </a:schemeClr>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0" y="82178"/>
            <a:ext cx="9144000" cy="600164"/>
          </a:xfrm>
          <a:prstGeom prst="rect">
            <a:avLst/>
          </a:prstGeom>
          <a:noFill/>
        </p:spPr>
        <p:txBody>
          <a:bodyPr wrap="square" rtlCol="0">
            <a:spAutoFit/>
          </a:bodyPr>
          <a:lstStyle/>
          <a:p>
            <a:pPr algn="ctr" defTabSz="685086" fontAlgn="auto">
              <a:spcBef>
                <a:spcPts val="0"/>
              </a:spcBef>
              <a:spcAft>
                <a:spcPts val="0"/>
              </a:spcAft>
            </a:pPr>
            <a:r>
              <a:rPr lang="en-US" sz="3300" b="1" dirty="0">
                <a:solidFill>
                  <a:srgbClr val="007FB4"/>
                </a:solidFill>
                <a:latin typeface="Calibri"/>
                <a:cs typeface=""/>
              </a:rPr>
              <a:t>Growing Pains</a:t>
            </a:r>
          </a:p>
        </p:txBody>
      </p:sp>
      <p:pic>
        <p:nvPicPr>
          <p:cNvPr id="4" name="Picture 3">
            <a:extLst>
              <a:ext uri="{FF2B5EF4-FFF2-40B4-BE49-F238E27FC236}">
                <a16:creationId xmlns:a16="http://schemas.microsoft.com/office/drawing/2014/main" xmlns="" id="{332B8F71-D26B-B14E-9813-F78D87A364C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8333" t="44074" r="41667" b="29259"/>
          <a:stretch/>
        </p:blipFill>
        <p:spPr>
          <a:xfrm>
            <a:off x="1242432" y="4670171"/>
            <a:ext cx="967368" cy="362763"/>
          </a:xfrm>
          <a:prstGeom prst="rect">
            <a:avLst/>
          </a:prstGeom>
        </p:spPr>
      </p:pic>
      <p:pic>
        <p:nvPicPr>
          <p:cNvPr id="5" name="Picture 4">
            <a:extLst>
              <a:ext uri="{FF2B5EF4-FFF2-40B4-BE49-F238E27FC236}">
                <a16:creationId xmlns:a16="http://schemas.microsoft.com/office/drawing/2014/main" xmlns="" id="{52A76BC9-FAFA-F44E-8E2F-F8DACEA7D50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2500" t="17407" r="45000" b="55926"/>
          <a:stretch/>
        </p:blipFill>
        <p:spPr>
          <a:xfrm>
            <a:off x="228600" y="4669864"/>
            <a:ext cx="1028700" cy="363071"/>
          </a:xfrm>
          <a:prstGeom prst="rect">
            <a:avLst/>
          </a:prstGeom>
        </p:spPr>
      </p:pic>
      <p:sp>
        <p:nvSpPr>
          <p:cNvPr id="6" name="TextBox 5">
            <a:extLst>
              <a:ext uri="{FF2B5EF4-FFF2-40B4-BE49-F238E27FC236}">
                <a16:creationId xmlns:a16="http://schemas.microsoft.com/office/drawing/2014/main" xmlns="" id="{A946BD95-60A9-7042-A4B6-EB1F5865923F}"/>
              </a:ext>
            </a:extLst>
          </p:cNvPr>
          <p:cNvSpPr txBox="1"/>
          <p:nvPr/>
        </p:nvSpPr>
        <p:spPr>
          <a:xfrm>
            <a:off x="427008" y="677309"/>
            <a:ext cx="8488392" cy="3416320"/>
          </a:xfrm>
          <a:prstGeom prst="rect">
            <a:avLst/>
          </a:prstGeom>
          <a:noFill/>
        </p:spPr>
        <p:txBody>
          <a:bodyPr wrap="square" rtlCol="0">
            <a:spAutoFit/>
          </a:bodyPr>
          <a:lstStyle/>
          <a:p>
            <a:pPr defTabSz="685086" fontAlgn="auto">
              <a:spcBef>
                <a:spcPts val="0"/>
              </a:spcBef>
              <a:spcAft>
                <a:spcPts val="0"/>
              </a:spcAft>
              <a:buClr>
                <a:schemeClr val="tx1"/>
              </a:buClr>
              <a:tabLst>
                <a:tab pos="2736850" algn="l"/>
              </a:tabLst>
            </a:pPr>
            <a:r>
              <a:rPr lang="en-US" sz="3000" b="1" dirty="0">
                <a:latin typeface="Calibri"/>
                <a:cs typeface=""/>
              </a:rPr>
              <a:t>God will bless the growth of our church as we:</a:t>
            </a:r>
          </a:p>
          <a:p>
            <a:pPr marL="571500" indent="-571500" defTabSz="685086" fontAlgn="auto">
              <a:spcBef>
                <a:spcPts val="0"/>
              </a:spcBef>
              <a:spcAft>
                <a:spcPts val="0"/>
              </a:spcAft>
              <a:buClr>
                <a:schemeClr val="tx1"/>
              </a:buClr>
              <a:buFont typeface="+mj-lt"/>
              <a:buAutoNum type="romanUcPeriod" startAt="2"/>
              <a:tabLst>
                <a:tab pos="2736850" algn="l"/>
              </a:tabLst>
            </a:pPr>
            <a:r>
              <a:rPr lang="en-US" sz="3000" b="1" dirty="0">
                <a:latin typeface="Calibri"/>
                <a:cs typeface=""/>
              </a:rPr>
              <a:t>Expand our horizons in </a:t>
            </a:r>
            <a:r>
              <a:rPr lang="en-US" sz="3000" b="1" u="sng" dirty="0">
                <a:solidFill>
                  <a:srgbClr val="007FB4"/>
                </a:solidFill>
                <a:latin typeface="Calibri"/>
                <a:cs typeface=""/>
              </a:rPr>
              <a:t>winning</a:t>
            </a:r>
            <a:r>
              <a:rPr lang="en-US" sz="3000" b="1" dirty="0">
                <a:latin typeface="Calibri"/>
                <a:cs typeface=""/>
              </a:rPr>
              <a:t> others to Christ.</a:t>
            </a:r>
            <a:endParaRPr lang="en-US" sz="2600" b="1" dirty="0">
              <a:latin typeface="Calibri"/>
              <a:cs typeface=""/>
            </a:endParaRPr>
          </a:p>
          <a:p>
            <a:pPr defTabSz="685086" fontAlgn="auto">
              <a:spcBef>
                <a:spcPts val="0"/>
              </a:spcBef>
              <a:spcAft>
                <a:spcPts val="0"/>
              </a:spcAft>
            </a:pPr>
            <a:r>
              <a:rPr lang="en-US" sz="2600" b="1" i="1" dirty="0">
                <a:solidFill>
                  <a:schemeClr val="accent3">
                    <a:lumMod val="50000"/>
                  </a:schemeClr>
                </a:solidFill>
                <a:latin typeface="Calibri"/>
                <a:cs typeface=""/>
              </a:rPr>
              <a:t>19 Now those who were scattered because of the persecution that arose over Stephen traveled as far as Phoenicia and Cyprus and Antioch, speaking the word to </a:t>
            </a:r>
            <a:r>
              <a:rPr lang="en-US" sz="2600" b="1" i="1" u="sng" dirty="0">
                <a:solidFill>
                  <a:schemeClr val="accent3">
                    <a:lumMod val="50000"/>
                  </a:schemeClr>
                </a:solidFill>
                <a:latin typeface="Calibri"/>
                <a:cs typeface=""/>
              </a:rPr>
              <a:t>no one except Jews</a:t>
            </a:r>
            <a:r>
              <a:rPr lang="en-US" sz="2600" b="1" i="1" dirty="0">
                <a:solidFill>
                  <a:schemeClr val="accent3">
                    <a:lumMod val="50000"/>
                  </a:schemeClr>
                </a:solidFill>
                <a:latin typeface="Calibri"/>
                <a:cs typeface=""/>
              </a:rPr>
              <a:t>. 20 But there were some of them, men of Cyprus and Cyrene, who on coming to Antioch </a:t>
            </a:r>
            <a:r>
              <a:rPr lang="en-US" sz="2600" b="1" i="1" u="sng" dirty="0">
                <a:solidFill>
                  <a:schemeClr val="accent3">
                    <a:lumMod val="50000"/>
                  </a:schemeClr>
                </a:solidFill>
                <a:latin typeface="Calibri"/>
                <a:cs typeface=""/>
              </a:rPr>
              <a:t>spoke to the Hellenists</a:t>
            </a:r>
            <a:r>
              <a:rPr lang="en-US" sz="2600" b="1" i="1" dirty="0">
                <a:solidFill>
                  <a:schemeClr val="accent3">
                    <a:lumMod val="50000"/>
                  </a:schemeClr>
                </a:solidFill>
                <a:latin typeface="Calibri"/>
                <a:cs typeface=""/>
              </a:rPr>
              <a:t> also, </a:t>
            </a:r>
            <a:r>
              <a:rPr lang="en-US" sz="2600" b="1" i="1" u="sng" dirty="0">
                <a:solidFill>
                  <a:srgbClr val="FF0000"/>
                </a:solidFill>
                <a:latin typeface="Calibri"/>
                <a:cs typeface=""/>
              </a:rPr>
              <a:t>preaching the Lord Jesus</a:t>
            </a:r>
            <a:r>
              <a:rPr lang="en-US" sz="2600" b="1" i="1" dirty="0">
                <a:solidFill>
                  <a:schemeClr val="accent3">
                    <a:lumMod val="50000"/>
                  </a:schemeClr>
                </a:solidFill>
                <a:latin typeface="Calibri"/>
                <a:cs typeface=""/>
              </a:rPr>
              <a:t>. -</a:t>
            </a:r>
          </a:p>
        </p:txBody>
      </p:sp>
    </p:spTree>
    <p:extLst>
      <p:ext uri="{BB962C8B-B14F-4D97-AF65-F5344CB8AC3E}">
        <p14:creationId xmlns:p14="http://schemas.microsoft.com/office/powerpoint/2010/main" val="254266158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p:cTn id="7"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1" end="1"/>
                                            </p:txEl>
                                          </p:spTgt>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p:cTn id="11"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6">
                                            <p:txEl>
                                              <p:pRg st="0" end="0"/>
                                            </p:txEl>
                                          </p:spTgt>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p:cTn id="15"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6">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938A6783-5A12-B447-9F28-2F67E4E76EFF}"/>
              </a:ext>
            </a:extLst>
          </p:cNvPr>
          <p:cNvSpPr/>
          <p:nvPr/>
        </p:nvSpPr>
        <p:spPr>
          <a:xfrm>
            <a:off x="0" y="4552950"/>
            <a:ext cx="9144000" cy="590550"/>
          </a:xfrm>
          <a:prstGeom prst="rect">
            <a:avLst/>
          </a:prstGeom>
          <a:gradFill flip="none" rotWithShape="1">
            <a:gsLst>
              <a:gs pos="37000">
                <a:srgbClr val="6CB64C"/>
              </a:gs>
              <a:gs pos="79000">
                <a:schemeClr val="accent3">
                  <a:lumMod val="97000"/>
                  <a:lumOff val="3000"/>
                </a:schemeClr>
              </a:gs>
              <a:gs pos="100000">
                <a:schemeClr val="accent3">
                  <a:lumMod val="60000"/>
                  <a:lumOff val="40000"/>
                </a:schemeClr>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0" y="82178"/>
            <a:ext cx="9144000" cy="600164"/>
          </a:xfrm>
          <a:prstGeom prst="rect">
            <a:avLst/>
          </a:prstGeom>
          <a:noFill/>
        </p:spPr>
        <p:txBody>
          <a:bodyPr wrap="square" rtlCol="0">
            <a:spAutoFit/>
          </a:bodyPr>
          <a:lstStyle/>
          <a:p>
            <a:pPr algn="ctr" defTabSz="685086" fontAlgn="auto">
              <a:spcBef>
                <a:spcPts val="0"/>
              </a:spcBef>
              <a:spcAft>
                <a:spcPts val="0"/>
              </a:spcAft>
            </a:pPr>
            <a:r>
              <a:rPr lang="en-US" sz="3300" b="1" dirty="0">
                <a:solidFill>
                  <a:srgbClr val="007FB4"/>
                </a:solidFill>
                <a:latin typeface="Calibri"/>
                <a:cs typeface=""/>
              </a:rPr>
              <a:t>Growing Pains</a:t>
            </a:r>
          </a:p>
        </p:txBody>
      </p:sp>
      <p:pic>
        <p:nvPicPr>
          <p:cNvPr id="4" name="Picture 3">
            <a:extLst>
              <a:ext uri="{FF2B5EF4-FFF2-40B4-BE49-F238E27FC236}">
                <a16:creationId xmlns:a16="http://schemas.microsoft.com/office/drawing/2014/main" xmlns="" id="{332B8F71-D26B-B14E-9813-F78D87A364C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8333" t="44074" r="41667" b="29259"/>
          <a:stretch/>
        </p:blipFill>
        <p:spPr>
          <a:xfrm>
            <a:off x="1242432" y="4670171"/>
            <a:ext cx="967368" cy="362763"/>
          </a:xfrm>
          <a:prstGeom prst="rect">
            <a:avLst/>
          </a:prstGeom>
        </p:spPr>
      </p:pic>
      <p:pic>
        <p:nvPicPr>
          <p:cNvPr id="5" name="Picture 4">
            <a:extLst>
              <a:ext uri="{FF2B5EF4-FFF2-40B4-BE49-F238E27FC236}">
                <a16:creationId xmlns:a16="http://schemas.microsoft.com/office/drawing/2014/main" xmlns="" id="{52A76BC9-FAFA-F44E-8E2F-F8DACEA7D50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2500" t="17407" r="45000" b="55926"/>
          <a:stretch/>
        </p:blipFill>
        <p:spPr>
          <a:xfrm>
            <a:off x="228600" y="4669864"/>
            <a:ext cx="1028700" cy="363071"/>
          </a:xfrm>
          <a:prstGeom prst="rect">
            <a:avLst/>
          </a:prstGeom>
        </p:spPr>
      </p:pic>
      <p:sp>
        <p:nvSpPr>
          <p:cNvPr id="6" name="TextBox 5">
            <a:extLst>
              <a:ext uri="{FF2B5EF4-FFF2-40B4-BE49-F238E27FC236}">
                <a16:creationId xmlns:a16="http://schemas.microsoft.com/office/drawing/2014/main" xmlns="" id="{A946BD95-60A9-7042-A4B6-EB1F5865923F}"/>
              </a:ext>
            </a:extLst>
          </p:cNvPr>
          <p:cNvSpPr txBox="1"/>
          <p:nvPr/>
        </p:nvSpPr>
        <p:spPr>
          <a:xfrm>
            <a:off x="427008" y="677309"/>
            <a:ext cx="8488392" cy="1815882"/>
          </a:xfrm>
          <a:prstGeom prst="rect">
            <a:avLst/>
          </a:prstGeom>
          <a:noFill/>
        </p:spPr>
        <p:txBody>
          <a:bodyPr wrap="square" rtlCol="0">
            <a:spAutoFit/>
          </a:bodyPr>
          <a:lstStyle/>
          <a:p>
            <a:pPr defTabSz="685086" fontAlgn="auto">
              <a:spcBef>
                <a:spcPts val="0"/>
              </a:spcBef>
              <a:spcAft>
                <a:spcPts val="0"/>
              </a:spcAft>
              <a:buClr>
                <a:schemeClr val="tx1"/>
              </a:buClr>
              <a:tabLst>
                <a:tab pos="2736850" algn="l"/>
              </a:tabLst>
            </a:pPr>
            <a:r>
              <a:rPr lang="en-US" sz="3000" b="1" dirty="0">
                <a:latin typeface="Calibri"/>
                <a:cs typeface=""/>
              </a:rPr>
              <a:t>God will bless the growth of our church as we:</a:t>
            </a:r>
          </a:p>
          <a:p>
            <a:pPr marL="571500" indent="-571500" defTabSz="685086" fontAlgn="auto">
              <a:spcBef>
                <a:spcPts val="0"/>
              </a:spcBef>
              <a:spcAft>
                <a:spcPts val="0"/>
              </a:spcAft>
              <a:buClr>
                <a:schemeClr val="tx1"/>
              </a:buClr>
              <a:buFont typeface="+mj-lt"/>
              <a:buAutoNum type="romanUcPeriod" startAt="2"/>
              <a:tabLst>
                <a:tab pos="2736850" algn="l"/>
              </a:tabLst>
            </a:pPr>
            <a:r>
              <a:rPr lang="en-US" sz="3000" b="1" dirty="0">
                <a:latin typeface="Calibri"/>
                <a:cs typeface=""/>
              </a:rPr>
              <a:t>Expand our horizons in </a:t>
            </a:r>
            <a:r>
              <a:rPr lang="en-US" sz="3000" b="1" u="sng" dirty="0">
                <a:solidFill>
                  <a:srgbClr val="007FB4"/>
                </a:solidFill>
                <a:latin typeface="Calibri"/>
                <a:cs typeface=""/>
              </a:rPr>
              <a:t>winning</a:t>
            </a:r>
            <a:r>
              <a:rPr lang="en-US" sz="3000" b="1" dirty="0">
                <a:latin typeface="Calibri"/>
                <a:cs typeface=""/>
              </a:rPr>
              <a:t> others to Christ.</a:t>
            </a:r>
            <a:endParaRPr lang="en-US" sz="2600" b="1" dirty="0">
              <a:latin typeface="Calibri"/>
              <a:cs typeface=""/>
            </a:endParaRPr>
          </a:p>
          <a:p>
            <a:pPr defTabSz="685086" fontAlgn="auto">
              <a:spcBef>
                <a:spcPts val="0"/>
              </a:spcBef>
              <a:spcAft>
                <a:spcPts val="0"/>
              </a:spcAft>
            </a:pPr>
            <a:r>
              <a:rPr lang="en-US" sz="2600" b="1" i="1" dirty="0">
                <a:solidFill>
                  <a:schemeClr val="accent3">
                    <a:lumMod val="50000"/>
                  </a:schemeClr>
                </a:solidFill>
                <a:latin typeface="Calibri"/>
                <a:cs typeface=""/>
              </a:rPr>
              <a:t>21 And the hand of the Lord was with them, and </a:t>
            </a:r>
            <a:r>
              <a:rPr lang="en-US" sz="2600" b="1" i="1" u="sng" dirty="0">
                <a:solidFill>
                  <a:schemeClr val="accent3">
                    <a:lumMod val="50000"/>
                  </a:schemeClr>
                </a:solidFill>
                <a:latin typeface="Calibri"/>
                <a:cs typeface=""/>
              </a:rPr>
              <a:t>a great number who believed turned to the Lord</a:t>
            </a:r>
            <a:r>
              <a:rPr lang="en-US" sz="2600" b="1" i="1" dirty="0">
                <a:solidFill>
                  <a:schemeClr val="accent3">
                    <a:lumMod val="50000"/>
                  </a:schemeClr>
                </a:solidFill>
                <a:latin typeface="Calibri"/>
                <a:cs typeface=""/>
              </a:rPr>
              <a:t>.</a:t>
            </a:r>
          </a:p>
        </p:txBody>
      </p:sp>
    </p:spTree>
    <p:extLst>
      <p:ext uri="{BB962C8B-B14F-4D97-AF65-F5344CB8AC3E}">
        <p14:creationId xmlns:p14="http://schemas.microsoft.com/office/powerpoint/2010/main" val="348798657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p:cTn id="7"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938A6783-5A12-B447-9F28-2F67E4E76EFF}"/>
              </a:ext>
            </a:extLst>
          </p:cNvPr>
          <p:cNvSpPr/>
          <p:nvPr/>
        </p:nvSpPr>
        <p:spPr>
          <a:xfrm>
            <a:off x="0" y="4552950"/>
            <a:ext cx="9144000" cy="590550"/>
          </a:xfrm>
          <a:prstGeom prst="rect">
            <a:avLst/>
          </a:prstGeom>
          <a:gradFill flip="none" rotWithShape="1">
            <a:gsLst>
              <a:gs pos="37000">
                <a:srgbClr val="6CB64C"/>
              </a:gs>
              <a:gs pos="79000">
                <a:schemeClr val="accent3">
                  <a:lumMod val="97000"/>
                  <a:lumOff val="3000"/>
                </a:schemeClr>
              </a:gs>
              <a:gs pos="100000">
                <a:schemeClr val="accent3">
                  <a:lumMod val="60000"/>
                  <a:lumOff val="40000"/>
                </a:schemeClr>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0" y="82178"/>
            <a:ext cx="9144000" cy="600164"/>
          </a:xfrm>
          <a:prstGeom prst="rect">
            <a:avLst/>
          </a:prstGeom>
          <a:noFill/>
        </p:spPr>
        <p:txBody>
          <a:bodyPr wrap="square" rtlCol="0">
            <a:spAutoFit/>
          </a:bodyPr>
          <a:lstStyle/>
          <a:p>
            <a:pPr algn="ctr" defTabSz="685086" fontAlgn="auto">
              <a:spcBef>
                <a:spcPts val="0"/>
              </a:spcBef>
              <a:spcAft>
                <a:spcPts val="0"/>
              </a:spcAft>
            </a:pPr>
            <a:r>
              <a:rPr lang="en-US" sz="3300" b="1" dirty="0">
                <a:solidFill>
                  <a:srgbClr val="007FB4"/>
                </a:solidFill>
                <a:latin typeface="Calibri"/>
                <a:cs typeface=""/>
              </a:rPr>
              <a:t>Growing Pains</a:t>
            </a:r>
          </a:p>
        </p:txBody>
      </p:sp>
      <p:pic>
        <p:nvPicPr>
          <p:cNvPr id="4" name="Picture 3">
            <a:extLst>
              <a:ext uri="{FF2B5EF4-FFF2-40B4-BE49-F238E27FC236}">
                <a16:creationId xmlns:a16="http://schemas.microsoft.com/office/drawing/2014/main" xmlns="" id="{332B8F71-D26B-B14E-9813-F78D87A364C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8333" t="44074" r="41667" b="29259"/>
          <a:stretch/>
        </p:blipFill>
        <p:spPr>
          <a:xfrm>
            <a:off x="1242432" y="4670171"/>
            <a:ext cx="967368" cy="362763"/>
          </a:xfrm>
          <a:prstGeom prst="rect">
            <a:avLst/>
          </a:prstGeom>
        </p:spPr>
      </p:pic>
      <p:pic>
        <p:nvPicPr>
          <p:cNvPr id="5" name="Picture 4">
            <a:extLst>
              <a:ext uri="{FF2B5EF4-FFF2-40B4-BE49-F238E27FC236}">
                <a16:creationId xmlns:a16="http://schemas.microsoft.com/office/drawing/2014/main" xmlns="" id="{52A76BC9-FAFA-F44E-8E2F-F8DACEA7D50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2500" t="17407" r="45000" b="55926"/>
          <a:stretch/>
        </p:blipFill>
        <p:spPr>
          <a:xfrm>
            <a:off x="228600" y="4669864"/>
            <a:ext cx="1028700" cy="363071"/>
          </a:xfrm>
          <a:prstGeom prst="rect">
            <a:avLst/>
          </a:prstGeom>
        </p:spPr>
      </p:pic>
      <p:sp>
        <p:nvSpPr>
          <p:cNvPr id="6" name="TextBox 5">
            <a:extLst>
              <a:ext uri="{FF2B5EF4-FFF2-40B4-BE49-F238E27FC236}">
                <a16:creationId xmlns:a16="http://schemas.microsoft.com/office/drawing/2014/main" xmlns="" id="{A946BD95-60A9-7042-A4B6-EB1F5865923F}"/>
              </a:ext>
            </a:extLst>
          </p:cNvPr>
          <p:cNvSpPr txBox="1"/>
          <p:nvPr/>
        </p:nvSpPr>
        <p:spPr>
          <a:xfrm>
            <a:off x="427008" y="677309"/>
            <a:ext cx="8488392" cy="3816429"/>
          </a:xfrm>
          <a:prstGeom prst="rect">
            <a:avLst/>
          </a:prstGeom>
          <a:noFill/>
        </p:spPr>
        <p:txBody>
          <a:bodyPr wrap="square" rtlCol="0">
            <a:spAutoFit/>
          </a:bodyPr>
          <a:lstStyle/>
          <a:p>
            <a:pPr defTabSz="685086" fontAlgn="auto">
              <a:spcBef>
                <a:spcPts val="0"/>
              </a:spcBef>
              <a:spcAft>
                <a:spcPts val="0"/>
              </a:spcAft>
              <a:buClr>
                <a:schemeClr val="tx1"/>
              </a:buClr>
              <a:tabLst>
                <a:tab pos="2736850" algn="l"/>
              </a:tabLst>
            </a:pPr>
            <a:r>
              <a:rPr lang="en-US" sz="3000" b="1" dirty="0">
                <a:latin typeface="Calibri"/>
                <a:cs typeface=""/>
              </a:rPr>
              <a:t>God will bless the growth of our church as we:</a:t>
            </a:r>
          </a:p>
          <a:p>
            <a:pPr marL="571500" indent="-571500" defTabSz="685086" fontAlgn="auto">
              <a:spcBef>
                <a:spcPts val="0"/>
              </a:spcBef>
              <a:spcAft>
                <a:spcPts val="0"/>
              </a:spcAft>
              <a:buClr>
                <a:schemeClr val="tx1"/>
              </a:buClr>
              <a:buFont typeface="+mj-lt"/>
              <a:buAutoNum type="romanUcPeriod" startAt="3"/>
              <a:tabLst>
                <a:tab pos="2736850" algn="l"/>
              </a:tabLst>
            </a:pPr>
            <a:r>
              <a:rPr lang="en-US" sz="3000" b="1" dirty="0">
                <a:latin typeface="Calibri"/>
                <a:cs typeface=""/>
              </a:rPr>
              <a:t>Exhort others to remain </a:t>
            </a:r>
            <a:r>
              <a:rPr lang="en-US" sz="3000" b="1" u="sng" dirty="0">
                <a:solidFill>
                  <a:srgbClr val="007FB4"/>
                </a:solidFill>
                <a:latin typeface="Calibri"/>
                <a:cs typeface=""/>
              </a:rPr>
              <a:t>faithful</a:t>
            </a:r>
            <a:r>
              <a:rPr lang="en-US" sz="3000" b="1" dirty="0">
                <a:latin typeface="Calibri"/>
                <a:cs typeface=""/>
              </a:rPr>
              <a:t> to the Lord.</a:t>
            </a:r>
            <a:endParaRPr lang="en-US" sz="2600" b="1" dirty="0">
              <a:latin typeface="Calibri"/>
              <a:cs typeface=""/>
            </a:endParaRPr>
          </a:p>
          <a:p>
            <a:pPr defTabSz="685086" fontAlgn="auto">
              <a:spcBef>
                <a:spcPts val="0"/>
              </a:spcBef>
              <a:spcAft>
                <a:spcPts val="0"/>
              </a:spcAft>
            </a:pPr>
            <a:r>
              <a:rPr lang="en-US" sz="2600" b="1" i="1" dirty="0">
                <a:solidFill>
                  <a:schemeClr val="accent3">
                    <a:lumMod val="50000"/>
                  </a:schemeClr>
                </a:solidFill>
                <a:latin typeface="Calibri"/>
                <a:cs typeface=""/>
              </a:rPr>
              <a:t>22 The report of this came to the ears of the church in Jerusalem, and they sent </a:t>
            </a:r>
            <a:r>
              <a:rPr lang="en-US" sz="2600" b="1" i="1" u="sng" dirty="0">
                <a:solidFill>
                  <a:schemeClr val="accent3">
                    <a:lumMod val="50000"/>
                  </a:schemeClr>
                </a:solidFill>
                <a:latin typeface="Calibri"/>
                <a:cs typeface=""/>
              </a:rPr>
              <a:t>Barnabas</a:t>
            </a:r>
            <a:r>
              <a:rPr lang="en-US" sz="2600" b="1" i="1" dirty="0">
                <a:solidFill>
                  <a:schemeClr val="accent3">
                    <a:lumMod val="50000"/>
                  </a:schemeClr>
                </a:solidFill>
                <a:latin typeface="Calibri"/>
                <a:cs typeface=""/>
              </a:rPr>
              <a:t> to Antioch. 23 When he came and saw the grace of God, he was glad, and </a:t>
            </a:r>
            <a:r>
              <a:rPr lang="en-US" sz="2600" b="1" i="1" dirty="0">
                <a:solidFill>
                  <a:srgbClr val="FF0000"/>
                </a:solidFill>
                <a:latin typeface="Calibri"/>
                <a:cs typeface=""/>
              </a:rPr>
              <a:t>he exhorted them all to remain faithful to the Lord</a:t>
            </a:r>
            <a:r>
              <a:rPr lang="en-US" sz="2600" b="1" i="1" dirty="0">
                <a:solidFill>
                  <a:schemeClr val="accent3">
                    <a:lumMod val="50000"/>
                  </a:schemeClr>
                </a:solidFill>
                <a:latin typeface="Calibri"/>
                <a:cs typeface=""/>
              </a:rPr>
              <a:t> </a:t>
            </a:r>
            <a:r>
              <a:rPr lang="en-US" sz="2600" b="1" i="1" u="sng" dirty="0">
                <a:solidFill>
                  <a:schemeClr val="accent3">
                    <a:lumMod val="50000"/>
                  </a:schemeClr>
                </a:solidFill>
                <a:latin typeface="Calibri"/>
                <a:cs typeface=""/>
              </a:rPr>
              <a:t>with steadfast purpose</a:t>
            </a:r>
            <a:r>
              <a:rPr lang="en-US" sz="2600" b="1" i="1" dirty="0">
                <a:solidFill>
                  <a:schemeClr val="accent3">
                    <a:lumMod val="50000"/>
                  </a:schemeClr>
                </a:solidFill>
                <a:latin typeface="Calibri"/>
                <a:cs typeface=""/>
              </a:rPr>
              <a:t>, 24 for he was a good man, full of the Holy Spirit and of faith. And a </a:t>
            </a:r>
            <a:r>
              <a:rPr lang="en-US" sz="2600" b="1" i="1" u="sng" dirty="0">
                <a:solidFill>
                  <a:schemeClr val="accent3">
                    <a:lumMod val="50000"/>
                  </a:schemeClr>
                </a:solidFill>
                <a:latin typeface="Calibri"/>
                <a:cs typeface=""/>
              </a:rPr>
              <a:t>great many people were added to the Lord</a:t>
            </a:r>
            <a:r>
              <a:rPr lang="en-US" sz="2600" b="1" i="1" dirty="0">
                <a:solidFill>
                  <a:schemeClr val="accent3">
                    <a:lumMod val="50000"/>
                  </a:schemeClr>
                </a:solidFill>
                <a:latin typeface="Calibri"/>
                <a:cs typeface=""/>
              </a:rPr>
              <a:t>. </a:t>
            </a:r>
          </a:p>
        </p:txBody>
      </p:sp>
    </p:spTree>
    <p:extLst>
      <p:ext uri="{BB962C8B-B14F-4D97-AF65-F5344CB8AC3E}">
        <p14:creationId xmlns:p14="http://schemas.microsoft.com/office/powerpoint/2010/main" val="419741099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p:cTn id="7"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1" end="1"/>
                                            </p:txEl>
                                          </p:spTgt>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 calcmode="lin" valueType="num">
                                      <p:cBhvr>
                                        <p:cTn id="11"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12" dur="1000" fill="hold"/>
                                        <p:tgtEl>
                                          <p:spTgt spid="6">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938A6783-5A12-B447-9F28-2F67E4E76EFF}"/>
              </a:ext>
            </a:extLst>
          </p:cNvPr>
          <p:cNvSpPr/>
          <p:nvPr/>
        </p:nvSpPr>
        <p:spPr>
          <a:xfrm>
            <a:off x="0" y="4552950"/>
            <a:ext cx="9144000" cy="590550"/>
          </a:xfrm>
          <a:prstGeom prst="rect">
            <a:avLst/>
          </a:prstGeom>
          <a:gradFill flip="none" rotWithShape="1">
            <a:gsLst>
              <a:gs pos="37000">
                <a:srgbClr val="6CB64C"/>
              </a:gs>
              <a:gs pos="79000">
                <a:schemeClr val="accent3">
                  <a:lumMod val="97000"/>
                  <a:lumOff val="3000"/>
                </a:schemeClr>
              </a:gs>
              <a:gs pos="100000">
                <a:schemeClr val="accent3">
                  <a:lumMod val="60000"/>
                  <a:lumOff val="40000"/>
                </a:schemeClr>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0" y="82178"/>
            <a:ext cx="9144000" cy="600164"/>
          </a:xfrm>
          <a:prstGeom prst="rect">
            <a:avLst/>
          </a:prstGeom>
          <a:noFill/>
        </p:spPr>
        <p:txBody>
          <a:bodyPr wrap="square" rtlCol="0">
            <a:spAutoFit/>
          </a:bodyPr>
          <a:lstStyle/>
          <a:p>
            <a:pPr algn="ctr" defTabSz="685086" fontAlgn="auto">
              <a:spcBef>
                <a:spcPts val="0"/>
              </a:spcBef>
              <a:spcAft>
                <a:spcPts val="0"/>
              </a:spcAft>
            </a:pPr>
            <a:r>
              <a:rPr lang="en-US" sz="3300" b="1" dirty="0">
                <a:solidFill>
                  <a:srgbClr val="007FB4"/>
                </a:solidFill>
                <a:latin typeface="Calibri"/>
                <a:cs typeface=""/>
              </a:rPr>
              <a:t>Growing Pains</a:t>
            </a:r>
          </a:p>
        </p:txBody>
      </p:sp>
      <p:pic>
        <p:nvPicPr>
          <p:cNvPr id="4" name="Picture 3">
            <a:extLst>
              <a:ext uri="{FF2B5EF4-FFF2-40B4-BE49-F238E27FC236}">
                <a16:creationId xmlns:a16="http://schemas.microsoft.com/office/drawing/2014/main" xmlns="" id="{332B8F71-D26B-B14E-9813-F78D87A364C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8333" t="44074" r="41667" b="29259"/>
          <a:stretch/>
        </p:blipFill>
        <p:spPr>
          <a:xfrm>
            <a:off x="1242432" y="4670171"/>
            <a:ext cx="967368" cy="362763"/>
          </a:xfrm>
          <a:prstGeom prst="rect">
            <a:avLst/>
          </a:prstGeom>
        </p:spPr>
      </p:pic>
      <p:pic>
        <p:nvPicPr>
          <p:cNvPr id="5" name="Picture 4">
            <a:extLst>
              <a:ext uri="{FF2B5EF4-FFF2-40B4-BE49-F238E27FC236}">
                <a16:creationId xmlns:a16="http://schemas.microsoft.com/office/drawing/2014/main" xmlns="" id="{52A76BC9-FAFA-F44E-8E2F-F8DACEA7D50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2500" t="17407" r="45000" b="55926"/>
          <a:stretch/>
        </p:blipFill>
        <p:spPr>
          <a:xfrm>
            <a:off x="228600" y="4669864"/>
            <a:ext cx="1028700" cy="363071"/>
          </a:xfrm>
          <a:prstGeom prst="rect">
            <a:avLst/>
          </a:prstGeom>
        </p:spPr>
      </p:pic>
      <p:sp>
        <p:nvSpPr>
          <p:cNvPr id="6" name="TextBox 5">
            <a:extLst>
              <a:ext uri="{FF2B5EF4-FFF2-40B4-BE49-F238E27FC236}">
                <a16:creationId xmlns:a16="http://schemas.microsoft.com/office/drawing/2014/main" xmlns="" id="{A946BD95-60A9-7042-A4B6-EB1F5865923F}"/>
              </a:ext>
            </a:extLst>
          </p:cNvPr>
          <p:cNvSpPr txBox="1"/>
          <p:nvPr/>
        </p:nvSpPr>
        <p:spPr>
          <a:xfrm>
            <a:off x="427008" y="677309"/>
            <a:ext cx="8488392" cy="3477875"/>
          </a:xfrm>
          <a:prstGeom prst="rect">
            <a:avLst/>
          </a:prstGeom>
          <a:noFill/>
        </p:spPr>
        <p:txBody>
          <a:bodyPr wrap="square" rtlCol="0">
            <a:spAutoFit/>
          </a:bodyPr>
          <a:lstStyle/>
          <a:p>
            <a:pPr defTabSz="685086" fontAlgn="auto">
              <a:spcBef>
                <a:spcPts val="0"/>
              </a:spcBef>
              <a:spcAft>
                <a:spcPts val="0"/>
              </a:spcAft>
              <a:buClr>
                <a:schemeClr val="tx1"/>
              </a:buClr>
              <a:tabLst>
                <a:tab pos="2736850" algn="l"/>
              </a:tabLst>
            </a:pPr>
            <a:r>
              <a:rPr lang="en-US" sz="3000" b="1" dirty="0">
                <a:latin typeface="Calibri"/>
                <a:cs typeface=""/>
              </a:rPr>
              <a:t>God will bless the growth of our church as we:</a:t>
            </a:r>
          </a:p>
          <a:p>
            <a:pPr marL="571500" indent="-571500" defTabSz="685086" fontAlgn="auto">
              <a:spcBef>
                <a:spcPts val="0"/>
              </a:spcBef>
              <a:spcAft>
                <a:spcPts val="0"/>
              </a:spcAft>
              <a:buClr>
                <a:schemeClr val="tx1"/>
              </a:buClr>
              <a:buFont typeface="+mj-lt"/>
              <a:buAutoNum type="romanUcPeriod" startAt="4"/>
              <a:tabLst>
                <a:tab pos="2736850" algn="l"/>
              </a:tabLst>
            </a:pPr>
            <a:r>
              <a:rPr lang="en-US" sz="3000" b="1" dirty="0">
                <a:latin typeface="Calibri"/>
                <a:cs typeface=""/>
              </a:rPr>
              <a:t>Pursue ministry partners to help us </a:t>
            </a:r>
            <a:r>
              <a:rPr lang="en-US" sz="3000" b="1" u="sng" dirty="0">
                <a:solidFill>
                  <a:srgbClr val="007FB4"/>
                </a:solidFill>
                <a:latin typeface="Calibri"/>
                <a:cs typeface=""/>
              </a:rPr>
              <a:t>equip</a:t>
            </a:r>
            <a:r>
              <a:rPr lang="en-US" sz="3000" b="1" dirty="0">
                <a:latin typeface="Calibri"/>
                <a:cs typeface=""/>
              </a:rPr>
              <a:t> the church.</a:t>
            </a:r>
            <a:endParaRPr lang="en-US" sz="2600" b="1" dirty="0">
              <a:latin typeface="Calibri"/>
              <a:cs typeface=""/>
            </a:endParaRPr>
          </a:p>
          <a:p>
            <a:pPr defTabSz="685086" fontAlgn="auto">
              <a:spcBef>
                <a:spcPts val="0"/>
              </a:spcBef>
              <a:spcAft>
                <a:spcPts val="0"/>
              </a:spcAft>
            </a:pPr>
            <a:r>
              <a:rPr lang="en-US" sz="2600" b="1" i="1" dirty="0">
                <a:solidFill>
                  <a:schemeClr val="accent3">
                    <a:lumMod val="50000"/>
                  </a:schemeClr>
                </a:solidFill>
                <a:latin typeface="Calibri"/>
                <a:cs typeface=""/>
              </a:rPr>
              <a:t>25 So Barnabas went to Tarsus to look for Saul, 26 and when he had found him, he brought him to Antioch. For </a:t>
            </a:r>
            <a:r>
              <a:rPr lang="en-US" sz="2600" b="1" i="1" u="sng" dirty="0">
                <a:solidFill>
                  <a:schemeClr val="accent3">
                    <a:lumMod val="50000"/>
                  </a:schemeClr>
                </a:solidFill>
                <a:latin typeface="Calibri"/>
                <a:cs typeface=""/>
              </a:rPr>
              <a:t>a whole year they met with the church</a:t>
            </a:r>
            <a:r>
              <a:rPr lang="en-US" sz="2600" b="1" i="1" dirty="0">
                <a:solidFill>
                  <a:schemeClr val="accent3">
                    <a:lumMod val="50000"/>
                  </a:schemeClr>
                </a:solidFill>
                <a:latin typeface="Calibri"/>
                <a:cs typeface=""/>
              </a:rPr>
              <a:t> and </a:t>
            </a:r>
            <a:r>
              <a:rPr lang="en-US" sz="2600" b="1" i="1" u="sng" dirty="0">
                <a:solidFill>
                  <a:srgbClr val="FF0000"/>
                </a:solidFill>
                <a:latin typeface="Calibri"/>
                <a:cs typeface=""/>
              </a:rPr>
              <a:t>taught a great many people</a:t>
            </a:r>
            <a:r>
              <a:rPr lang="en-US" sz="2600" b="1" i="1" dirty="0">
                <a:solidFill>
                  <a:schemeClr val="accent3">
                    <a:lumMod val="50000"/>
                  </a:schemeClr>
                </a:solidFill>
                <a:latin typeface="Calibri"/>
                <a:cs typeface=""/>
              </a:rPr>
              <a:t>. And in Antioch </a:t>
            </a:r>
            <a:r>
              <a:rPr lang="en-US" sz="2600" b="1" i="1" u="sng" dirty="0">
                <a:solidFill>
                  <a:schemeClr val="accent3">
                    <a:lumMod val="50000"/>
                  </a:schemeClr>
                </a:solidFill>
                <a:latin typeface="Calibri"/>
                <a:cs typeface=""/>
              </a:rPr>
              <a:t>the disciples were first called Christians</a:t>
            </a:r>
            <a:r>
              <a:rPr lang="en-US" sz="2600" b="1" i="1" dirty="0">
                <a:solidFill>
                  <a:schemeClr val="accent3">
                    <a:lumMod val="50000"/>
                  </a:schemeClr>
                </a:solidFill>
                <a:latin typeface="Calibri"/>
                <a:cs typeface=""/>
              </a:rPr>
              <a:t>.</a:t>
            </a:r>
          </a:p>
        </p:txBody>
      </p:sp>
    </p:spTree>
    <p:extLst>
      <p:ext uri="{BB962C8B-B14F-4D97-AF65-F5344CB8AC3E}">
        <p14:creationId xmlns:p14="http://schemas.microsoft.com/office/powerpoint/2010/main" val="305959098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p:cTn id="7"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1" end="1"/>
                                            </p:txEl>
                                          </p:spTgt>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 calcmode="lin" valueType="num">
                                      <p:cBhvr>
                                        <p:cTn id="11"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12" dur="1000" fill="hold"/>
                                        <p:tgtEl>
                                          <p:spTgt spid="6">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938A6783-5A12-B447-9F28-2F67E4E76EFF}"/>
              </a:ext>
            </a:extLst>
          </p:cNvPr>
          <p:cNvSpPr/>
          <p:nvPr/>
        </p:nvSpPr>
        <p:spPr>
          <a:xfrm>
            <a:off x="0" y="4552950"/>
            <a:ext cx="9144000" cy="590550"/>
          </a:xfrm>
          <a:prstGeom prst="rect">
            <a:avLst/>
          </a:prstGeom>
          <a:gradFill flip="none" rotWithShape="1">
            <a:gsLst>
              <a:gs pos="37000">
                <a:srgbClr val="6CB64C"/>
              </a:gs>
              <a:gs pos="79000">
                <a:schemeClr val="accent3">
                  <a:lumMod val="97000"/>
                  <a:lumOff val="3000"/>
                </a:schemeClr>
              </a:gs>
              <a:gs pos="100000">
                <a:schemeClr val="accent3">
                  <a:lumMod val="60000"/>
                  <a:lumOff val="40000"/>
                </a:schemeClr>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0" y="82178"/>
            <a:ext cx="9144000" cy="600164"/>
          </a:xfrm>
          <a:prstGeom prst="rect">
            <a:avLst/>
          </a:prstGeom>
          <a:noFill/>
        </p:spPr>
        <p:txBody>
          <a:bodyPr wrap="square" rtlCol="0">
            <a:spAutoFit/>
          </a:bodyPr>
          <a:lstStyle/>
          <a:p>
            <a:pPr algn="ctr" defTabSz="685086" fontAlgn="auto">
              <a:spcBef>
                <a:spcPts val="0"/>
              </a:spcBef>
              <a:spcAft>
                <a:spcPts val="0"/>
              </a:spcAft>
            </a:pPr>
            <a:r>
              <a:rPr lang="en-US" sz="3300" b="1" dirty="0">
                <a:solidFill>
                  <a:srgbClr val="007FB4"/>
                </a:solidFill>
                <a:latin typeface="Calibri"/>
                <a:cs typeface=""/>
              </a:rPr>
              <a:t>Growing Pains</a:t>
            </a:r>
          </a:p>
        </p:txBody>
      </p:sp>
      <p:pic>
        <p:nvPicPr>
          <p:cNvPr id="4" name="Picture 3">
            <a:extLst>
              <a:ext uri="{FF2B5EF4-FFF2-40B4-BE49-F238E27FC236}">
                <a16:creationId xmlns:a16="http://schemas.microsoft.com/office/drawing/2014/main" xmlns="" id="{332B8F71-D26B-B14E-9813-F78D87A364C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8333" t="44074" r="41667" b="29259"/>
          <a:stretch/>
        </p:blipFill>
        <p:spPr>
          <a:xfrm>
            <a:off x="1242432" y="4670171"/>
            <a:ext cx="967368" cy="362763"/>
          </a:xfrm>
          <a:prstGeom prst="rect">
            <a:avLst/>
          </a:prstGeom>
        </p:spPr>
      </p:pic>
      <p:pic>
        <p:nvPicPr>
          <p:cNvPr id="5" name="Picture 4">
            <a:extLst>
              <a:ext uri="{FF2B5EF4-FFF2-40B4-BE49-F238E27FC236}">
                <a16:creationId xmlns:a16="http://schemas.microsoft.com/office/drawing/2014/main" xmlns="" id="{52A76BC9-FAFA-F44E-8E2F-F8DACEA7D50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2500" t="17407" r="45000" b="55926"/>
          <a:stretch/>
        </p:blipFill>
        <p:spPr>
          <a:xfrm>
            <a:off x="228600" y="4669864"/>
            <a:ext cx="1028700" cy="363071"/>
          </a:xfrm>
          <a:prstGeom prst="rect">
            <a:avLst/>
          </a:prstGeom>
        </p:spPr>
      </p:pic>
      <p:sp>
        <p:nvSpPr>
          <p:cNvPr id="6" name="TextBox 5">
            <a:extLst>
              <a:ext uri="{FF2B5EF4-FFF2-40B4-BE49-F238E27FC236}">
                <a16:creationId xmlns:a16="http://schemas.microsoft.com/office/drawing/2014/main" xmlns="" id="{A946BD95-60A9-7042-A4B6-EB1F5865923F}"/>
              </a:ext>
            </a:extLst>
          </p:cNvPr>
          <p:cNvSpPr txBox="1"/>
          <p:nvPr/>
        </p:nvSpPr>
        <p:spPr>
          <a:xfrm>
            <a:off x="427008" y="677309"/>
            <a:ext cx="8488392" cy="2616101"/>
          </a:xfrm>
          <a:prstGeom prst="rect">
            <a:avLst/>
          </a:prstGeom>
          <a:noFill/>
        </p:spPr>
        <p:txBody>
          <a:bodyPr wrap="square" rtlCol="0">
            <a:spAutoFit/>
          </a:bodyPr>
          <a:lstStyle/>
          <a:p>
            <a:pPr defTabSz="685086" fontAlgn="auto">
              <a:spcBef>
                <a:spcPts val="0"/>
              </a:spcBef>
              <a:spcAft>
                <a:spcPts val="0"/>
              </a:spcAft>
              <a:buClr>
                <a:schemeClr val="tx1"/>
              </a:buClr>
              <a:tabLst>
                <a:tab pos="2736850" algn="l"/>
              </a:tabLst>
            </a:pPr>
            <a:r>
              <a:rPr lang="en-US" sz="3000" b="1" dirty="0">
                <a:latin typeface="Calibri"/>
                <a:cs typeface=""/>
              </a:rPr>
              <a:t>God will bless the growth of our church as we:</a:t>
            </a:r>
          </a:p>
          <a:p>
            <a:pPr marL="571500" indent="-571500" defTabSz="685086" fontAlgn="auto">
              <a:spcBef>
                <a:spcPts val="0"/>
              </a:spcBef>
              <a:spcAft>
                <a:spcPts val="0"/>
              </a:spcAft>
              <a:buClr>
                <a:schemeClr val="tx1"/>
              </a:buClr>
              <a:buFont typeface="+mj-lt"/>
              <a:buAutoNum type="romanUcPeriod" startAt="5"/>
              <a:tabLst>
                <a:tab pos="2736850" algn="l"/>
              </a:tabLst>
            </a:pPr>
            <a:r>
              <a:rPr lang="en-US" sz="3000" b="1" dirty="0">
                <a:latin typeface="Calibri"/>
                <a:cs typeface=""/>
              </a:rPr>
              <a:t>Strategically provide </a:t>
            </a:r>
            <a:r>
              <a:rPr lang="en-US" sz="3000" b="1" u="sng" dirty="0">
                <a:solidFill>
                  <a:srgbClr val="007FB4"/>
                </a:solidFill>
                <a:latin typeface="Calibri"/>
                <a:cs typeface=""/>
              </a:rPr>
              <a:t>assistance</a:t>
            </a:r>
            <a:r>
              <a:rPr lang="en-US" sz="3000" b="1" dirty="0">
                <a:latin typeface="Calibri"/>
                <a:cs typeface=""/>
              </a:rPr>
              <a:t> to those in need.</a:t>
            </a:r>
            <a:endParaRPr lang="en-US" sz="2600" b="1" dirty="0">
              <a:latin typeface="Calibri"/>
              <a:cs typeface=""/>
            </a:endParaRPr>
          </a:p>
          <a:p>
            <a:pPr defTabSz="685086" fontAlgn="auto">
              <a:spcBef>
                <a:spcPts val="0"/>
              </a:spcBef>
              <a:spcAft>
                <a:spcPts val="0"/>
              </a:spcAft>
            </a:pPr>
            <a:r>
              <a:rPr lang="en-US" sz="2600" b="1" i="1" dirty="0">
                <a:solidFill>
                  <a:schemeClr val="accent3">
                    <a:lumMod val="50000"/>
                  </a:schemeClr>
                </a:solidFill>
                <a:latin typeface="Calibri"/>
                <a:cs typeface=""/>
              </a:rPr>
              <a:t>27 Now in these days prophets came down from Jerusalem to Antioch. 28 And one of them named Agabus stood up and foretold by the Spirit that there would be a great famine over all the world (this took place in the days of Claudius). -</a:t>
            </a:r>
          </a:p>
        </p:txBody>
      </p:sp>
    </p:spTree>
    <p:extLst>
      <p:ext uri="{BB962C8B-B14F-4D97-AF65-F5344CB8AC3E}">
        <p14:creationId xmlns:p14="http://schemas.microsoft.com/office/powerpoint/2010/main" val="408106963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p:cTn id="7"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1" end="1"/>
                                            </p:txEl>
                                          </p:spTgt>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 calcmode="lin" valueType="num">
                                      <p:cBhvr>
                                        <p:cTn id="11"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12" dur="1000" fill="hold"/>
                                        <p:tgtEl>
                                          <p:spTgt spid="6">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938A6783-5A12-B447-9F28-2F67E4E76EFF}"/>
              </a:ext>
            </a:extLst>
          </p:cNvPr>
          <p:cNvSpPr/>
          <p:nvPr/>
        </p:nvSpPr>
        <p:spPr>
          <a:xfrm>
            <a:off x="0" y="4552950"/>
            <a:ext cx="9144000" cy="590550"/>
          </a:xfrm>
          <a:prstGeom prst="rect">
            <a:avLst/>
          </a:prstGeom>
          <a:gradFill flip="none" rotWithShape="1">
            <a:gsLst>
              <a:gs pos="37000">
                <a:srgbClr val="6CB64C"/>
              </a:gs>
              <a:gs pos="79000">
                <a:schemeClr val="accent3">
                  <a:lumMod val="97000"/>
                  <a:lumOff val="3000"/>
                </a:schemeClr>
              </a:gs>
              <a:gs pos="100000">
                <a:schemeClr val="accent3">
                  <a:lumMod val="60000"/>
                  <a:lumOff val="40000"/>
                </a:schemeClr>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0" y="82178"/>
            <a:ext cx="9144000" cy="600164"/>
          </a:xfrm>
          <a:prstGeom prst="rect">
            <a:avLst/>
          </a:prstGeom>
          <a:noFill/>
        </p:spPr>
        <p:txBody>
          <a:bodyPr wrap="square" rtlCol="0">
            <a:spAutoFit/>
          </a:bodyPr>
          <a:lstStyle/>
          <a:p>
            <a:pPr algn="ctr" defTabSz="685086" fontAlgn="auto">
              <a:spcBef>
                <a:spcPts val="0"/>
              </a:spcBef>
              <a:spcAft>
                <a:spcPts val="0"/>
              </a:spcAft>
            </a:pPr>
            <a:r>
              <a:rPr lang="en-US" sz="3300" b="1" dirty="0">
                <a:solidFill>
                  <a:srgbClr val="007FB4"/>
                </a:solidFill>
                <a:latin typeface="Calibri"/>
                <a:cs typeface=""/>
              </a:rPr>
              <a:t>Growing Pains</a:t>
            </a:r>
          </a:p>
        </p:txBody>
      </p:sp>
      <p:pic>
        <p:nvPicPr>
          <p:cNvPr id="4" name="Picture 3">
            <a:extLst>
              <a:ext uri="{FF2B5EF4-FFF2-40B4-BE49-F238E27FC236}">
                <a16:creationId xmlns:a16="http://schemas.microsoft.com/office/drawing/2014/main" xmlns="" id="{332B8F71-D26B-B14E-9813-F78D87A364C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8333" t="44074" r="41667" b="29259"/>
          <a:stretch/>
        </p:blipFill>
        <p:spPr>
          <a:xfrm>
            <a:off x="1242432" y="4670171"/>
            <a:ext cx="967368" cy="362763"/>
          </a:xfrm>
          <a:prstGeom prst="rect">
            <a:avLst/>
          </a:prstGeom>
        </p:spPr>
      </p:pic>
      <p:pic>
        <p:nvPicPr>
          <p:cNvPr id="5" name="Picture 4">
            <a:extLst>
              <a:ext uri="{FF2B5EF4-FFF2-40B4-BE49-F238E27FC236}">
                <a16:creationId xmlns:a16="http://schemas.microsoft.com/office/drawing/2014/main" xmlns="" id="{52A76BC9-FAFA-F44E-8E2F-F8DACEA7D50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2500" t="17407" r="45000" b="55926"/>
          <a:stretch/>
        </p:blipFill>
        <p:spPr>
          <a:xfrm>
            <a:off x="228600" y="4669864"/>
            <a:ext cx="1028700" cy="363071"/>
          </a:xfrm>
          <a:prstGeom prst="rect">
            <a:avLst/>
          </a:prstGeom>
        </p:spPr>
      </p:pic>
      <p:sp>
        <p:nvSpPr>
          <p:cNvPr id="6" name="TextBox 5">
            <a:extLst>
              <a:ext uri="{FF2B5EF4-FFF2-40B4-BE49-F238E27FC236}">
                <a16:creationId xmlns:a16="http://schemas.microsoft.com/office/drawing/2014/main" xmlns="" id="{58630F9D-E5DE-3A46-919B-3827A39FABE6}"/>
              </a:ext>
            </a:extLst>
          </p:cNvPr>
          <p:cNvSpPr txBox="1"/>
          <p:nvPr/>
        </p:nvSpPr>
        <p:spPr>
          <a:xfrm>
            <a:off x="427008" y="554831"/>
            <a:ext cx="8281359" cy="3693319"/>
          </a:xfrm>
          <a:prstGeom prst="rect">
            <a:avLst/>
          </a:prstGeom>
          <a:noFill/>
        </p:spPr>
        <p:txBody>
          <a:bodyPr wrap="square" rtlCol="0">
            <a:spAutoFit/>
          </a:bodyPr>
          <a:lstStyle/>
          <a:p>
            <a:pPr defTabSz="685086" fontAlgn="auto">
              <a:spcBef>
                <a:spcPts val="0"/>
              </a:spcBef>
              <a:spcAft>
                <a:spcPts val="0"/>
              </a:spcAft>
            </a:pPr>
            <a:r>
              <a:rPr lang="en-US" sz="2600" b="1" dirty="0">
                <a:solidFill>
                  <a:schemeClr val="accent3">
                    <a:lumMod val="50000"/>
                  </a:schemeClr>
                </a:solidFill>
                <a:latin typeface="Calibri"/>
                <a:cs typeface=""/>
              </a:rPr>
              <a:t>Acts 11:1-30 Now the apostles and the brothers who were throughout Judea heard that the Gentiles also had received the word of God. 2 So when Peter went up to Jerusalem, the circumcision party criticized him, saying, 3 “You went to uncircumcised men and ate with them.” 4 But Peter began and explained it to them in order: 5 “I was in the city of Joppa praying, and in a trance I saw a vision, something like a great sheet descending, being let down from heaven by its four corners, and it came down to me. -</a:t>
            </a:r>
          </a:p>
        </p:txBody>
      </p:sp>
    </p:spTree>
    <p:extLst>
      <p:ext uri="{BB962C8B-B14F-4D97-AF65-F5344CB8AC3E}">
        <p14:creationId xmlns:p14="http://schemas.microsoft.com/office/powerpoint/2010/main" val="383385067"/>
      </p:ext>
    </p:extLst>
  </p:cSld>
  <p:clrMapOvr>
    <a:masterClrMapping/>
  </p:clrMapOvr>
  <p:transition spd="med">
    <p:fade/>
  </p:transition>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938A6783-5A12-B447-9F28-2F67E4E76EFF}"/>
              </a:ext>
            </a:extLst>
          </p:cNvPr>
          <p:cNvSpPr/>
          <p:nvPr/>
        </p:nvSpPr>
        <p:spPr>
          <a:xfrm>
            <a:off x="0" y="4552950"/>
            <a:ext cx="9144000" cy="590550"/>
          </a:xfrm>
          <a:prstGeom prst="rect">
            <a:avLst/>
          </a:prstGeom>
          <a:gradFill flip="none" rotWithShape="1">
            <a:gsLst>
              <a:gs pos="37000">
                <a:srgbClr val="6CB64C"/>
              </a:gs>
              <a:gs pos="79000">
                <a:schemeClr val="accent3">
                  <a:lumMod val="97000"/>
                  <a:lumOff val="3000"/>
                </a:schemeClr>
              </a:gs>
              <a:gs pos="100000">
                <a:schemeClr val="accent3">
                  <a:lumMod val="60000"/>
                  <a:lumOff val="40000"/>
                </a:schemeClr>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0" y="82178"/>
            <a:ext cx="9144000" cy="600164"/>
          </a:xfrm>
          <a:prstGeom prst="rect">
            <a:avLst/>
          </a:prstGeom>
          <a:noFill/>
        </p:spPr>
        <p:txBody>
          <a:bodyPr wrap="square" rtlCol="0">
            <a:spAutoFit/>
          </a:bodyPr>
          <a:lstStyle/>
          <a:p>
            <a:pPr algn="ctr" defTabSz="685086" fontAlgn="auto">
              <a:spcBef>
                <a:spcPts val="0"/>
              </a:spcBef>
              <a:spcAft>
                <a:spcPts val="0"/>
              </a:spcAft>
            </a:pPr>
            <a:r>
              <a:rPr lang="en-US" sz="3300" b="1" dirty="0">
                <a:solidFill>
                  <a:srgbClr val="007FB4"/>
                </a:solidFill>
                <a:latin typeface="Calibri"/>
                <a:cs typeface=""/>
              </a:rPr>
              <a:t>Growing Pains</a:t>
            </a:r>
          </a:p>
        </p:txBody>
      </p:sp>
      <p:pic>
        <p:nvPicPr>
          <p:cNvPr id="4" name="Picture 3">
            <a:extLst>
              <a:ext uri="{FF2B5EF4-FFF2-40B4-BE49-F238E27FC236}">
                <a16:creationId xmlns:a16="http://schemas.microsoft.com/office/drawing/2014/main" xmlns="" id="{332B8F71-D26B-B14E-9813-F78D87A364C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8333" t="44074" r="41667" b="29259"/>
          <a:stretch/>
        </p:blipFill>
        <p:spPr>
          <a:xfrm>
            <a:off x="1242432" y="4670171"/>
            <a:ext cx="967368" cy="362763"/>
          </a:xfrm>
          <a:prstGeom prst="rect">
            <a:avLst/>
          </a:prstGeom>
        </p:spPr>
      </p:pic>
      <p:pic>
        <p:nvPicPr>
          <p:cNvPr id="5" name="Picture 4">
            <a:extLst>
              <a:ext uri="{FF2B5EF4-FFF2-40B4-BE49-F238E27FC236}">
                <a16:creationId xmlns:a16="http://schemas.microsoft.com/office/drawing/2014/main" xmlns="" id="{52A76BC9-FAFA-F44E-8E2F-F8DACEA7D50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2500" t="17407" r="45000" b="55926"/>
          <a:stretch/>
        </p:blipFill>
        <p:spPr>
          <a:xfrm>
            <a:off x="228600" y="4669864"/>
            <a:ext cx="1028700" cy="363071"/>
          </a:xfrm>
          <a:prstGeom prst="rect">
            <a:avLst/>
          </a:prstGeom>
        </p:spPr>
      </p:pic>
      <p:sp>
        <p:nvSpPr>
          <p:cNvPr id="6" name="TextBox 5">
            <a:extLst>
              <a:ext uri="{FF2B5EF4-FFF2-40B4-BE49-F238E27FC236}">
                <a16:creationId xmlns:a16="http://schemas.microsoft.com/office/drawing/2014/main" xmlns="" id="{A946BD95-60A9-7042-A4B6-EB1F5865923F}"/>
              </a:ext>
            </a:extLst>
          </p:cNvPr>
          <p:cNvSpPr txBox="1"/>
          <p:nvPr/>
        </p:nvSpPr>
        <p:spPr>
          <a:xfrm>
            <a:off x="427008" y="677309"/>
            <a:ext cx="8488392" cy="3816429"/>
          </a:xfrm>
          <a:prstGeom prst="rect">
            <a:avLst/>
          </a:prstGeom>
          <a:noFill/>
        </p:spPr>
        <p:txBody>
          <a:bodyPr wrap="square" rtlCol="0">
            <a:spAutoFit/>
          </a:bodyPr>
          <a:lstStyle/>
          <a:p>
            <a:pPr defTabSz="685086" fontAlgn="auto">
              <a:spcBef>
                <a:spcPts val="0"/>
              </a:spcBef>
              <a:spcAft>
                <a:spcPts val="0"/>
              </a:spcAft>
              <a:buClr>
                <a:schemeClr val="tx1"/>
              </a:buClr>
              <a:tabLst>
                <a:tab pos="2736850" algn="l"/>
              </a:tabLst>
            </a:pPr>
            <a:r>
              <a:rPr lang="en-US" sz="3000" b="1" dirty="0">
                <a:latin typeface="Calibri"/>
                <a:cs typeface=""/>
              </a:rPr>
              <a:t>God will bless the growth of our church as we:</a:t>
            </a:r>
          </a:p>
          <a:p>
            <a:pPr marL="571500" indent="-571500" defTabSz="685086" fontAlgn="auto">
              <a:spcBef>
                <a:spcPts val="0"/>
              </a:spcBef>
              <a:spcAft>
                <a:spcPts val="0"/>
              </a:spcAft>
              <a:buClr>
                <a:schemeClr val="tx1"/>
              </a:buClr>
              <a:buFont typeface="+mj-lt"/>
              <a:buAutoNum type="romanUcPeriod" startAt="5"/>
              <a:tabLst>
                <a:tab pos="2736850" algn="l"/>
              </a:tabLst>
            </a:pPr>
            <a:r>
              <a:rPr lang="en-US" sz="3000" b="1" dirty="0">
                <a:latin typeface="Calibri"/>
                <a:cs typeface=""/>
              </a:rPr>
              <a:t>Strategically provide </a:t>
            </a:r>
            <a:r>
              <a:rPr lang="en-US" sz="3000" b="1" u="sng" dirty="0">
                <a:solidFill>
                  <a:srgbClr val="007FB4"/>
                </a:solidFill>
                <a:latin typeface="Calibri"/>
                <a:cs typeface=""/>
              </a:rPr>
              <a:t>assistance</a:t>
            </a:r>
            <a:r>
              <a:rPr lang="en-US" sz="3000" b="1" dirty="0">
                <a:latin typeface="Calibri"/>
                <a:cs typeface=""/>
              </a:rPr>
              <a:t> to those in need.</a:t>
            </a:r>
            <a:endParaRPr lang="en-US" sz="2600" b="1" dirty="0">
              <a:latin typeface="Calibri"/>
              <a:cs typeface=""/>
            </a:endParaRPr>
          </a:p>
          <a:p>
            <a:pPr defTabSz="685086" fontAlgn="auto">
              <a:spcBef>
                <a:spcPts val="0"/>
              </a:spcBef>
              <a:spcAft>
                <a:spcPts val="0"/>
              </a:spcAft>
            </a:pPr>
            <a:r>
              <a:rPr lang="en-US" sz="2600" b="1" i="1" dirty="0">
                <a:solidFill>
                  <a:schemeClr val="accent3">
                    <a:lumMod val="50000"/>
                  </a:schemeClr>
                </a:solidFill>
                <a:latin typeface="Calibri"/>
                <a:cs typeface=""/>
              </a:rPr>
              <a:t>29 So the disciples determined, </a:t>
            </a:r>
            <a:r>
              <a:rPr lang="en-US" sz="2600" b="1" i="1" u="sng" dirty="0">
                <a:solidFill>
                  <a:schemeClr val="accent3">
                    <a:lumMod val="50000"/>
                  </a:schemeClr>
                </a:solidFill>
                <a:latin typeface="Calibri"/>
                <a:cs typeface=""/>
              </a:rPr>
              <a:t>every one according to his ability</a:t>
            </a:r>
            <a:r>
              <a:rPr lang="en-US" sz="2600" b="1" i="1" dirty="0">
                <a:solidFill>
                  <a:schemeClr val="accent3">
                    <a:lumMod val="50000"/>
                  </a:schemeClr>
                </a:solidFill>
                <a:latin typeface="Calibri"/>
                <a:cs typeface=""/>
              </a:rPr>
              <a:t>, </a:t>
            </a:r>
            <a:r>
              <a:rPr lang="en-US" sz="2600" b="1" i="1" u="sng" dirty="0">
                <a:solidFill>
                  <a:srgbClr val="FF0000"/>
                </a:solidFill>
                <a:latin typeface="Calibri"/>
                <a:cs typeface=""/>
              </a:rPr>
              <a:t>to send relief to the brothers</a:t>
            </a:r>
            <a:r>
              <a:rPr lang="en-US" sz="2600" b="1" i="1" dirty="0">
                <a:solidFill>
                  <a:schemeClr val="accent3">
                    <a:lumMod val="50000"/>
                  </a:schemeClr>
                </a:solidFill>
                <a:latin typeface="Calibri"/>
                <a:cs typeface=""/>
              </a:rPr>
              <a:t> living in Judea. 30 And they did so, </a:t>
            </a:r>
            <a:r>
              <a:rPr lang="en-US" sz="2600" b="1" i="1" u="sng" dirty="0">
                <a:solidFill>
                  <a:schemeClr val="accent3">
                    <a:lumMod val="50000"/>
                  </a:schemeClr>
                </a:solidFill>
                <a:latin typeface="Calibri"/>
                <a:cs typeface=""/>
              </a:rPr>
              <a:t>sending it to the elders by the hand of Barnabas and Saul</a:t>
            </a:r>
            <a:r>
              <a:rPr lang="en-US" sz="2600" b="1" i="1" dirty="0">
                <a:solidFill>
                  <a:schemeClr val="accent3">
                    <a:lumMod val="50000"/>
                  </a:schemeClr>
                </a:solidFill>
                <a:latin typeface="Calibri"/>
                <a:cs typeface=""/>
              </a:rPr>
              <a:t>.</a:t>
            </a:r>
          </a:p>
          <a:p>
            <a:pPr marL="230188" indent="-230188" defTabSz="685086" fontAlgn="auto">
              <a:spcBef>
                <a:spcPts val="0"/>
              </a:spcBef>
              <a:spcAft>
                <a:spcPts val="0"/>
              </a:spcAft>
              <a:buFont typeface="Arial" panose="020B0604020202020204" pitchFamily="34" charset="0"/>
              <a:buChar char="•"/>
            </a:pPr>
            <a:r>
              <a:rPr lang="en-US" sz="2600" b="1" i="1" dirty="0">
                <a:solidFill>
                  <a:schemeClr val="accent3">
                    <a:lumMod val="50000"/>
                  </a:schemeClr>
                </a:solidFill>
                <a:latin typeface="Calibri"/>
                <a:cs typeface=""/>
              </a:rPr>
              <a:t>James 1:27 Religion that is pure and undefiled before God, the Father, is this: </a:t>
            </a:r>
            <a:r>
              <a:rPr lang="en-US" sz="2600" b="1" i="1" u="sng" dirty="0">
                <a:solidFill>
                  <a:schemeClr val="accent3">
                    <a:lumMod val="50000"/>
                  </a:schemeClr>
                </a:solidFill>
                <a:latin typeface="Calibri"/>
                <a:cs typeface=""/>
              </a:rPr>
              <a:t>to visit orphans and widows in their affliction</a:t>
            </a:r>
            <a:r>
              <a:rPr lang="en-US" sz="2600" b="1" i="1" dirty="0">
                <a:solidFill>
                  <a:schemeClr val="accent3">
                    <a:lumMod val="50000"/>
                  </a:schemeClr>
                </a:solidFill>
                <a:latin typeface="Calibri"/>
                <a:cs typeface=""/>
              </a:rPr>
              <a:t>, and to keep oneself unstained from the world.</a:t>
            </a:r>
          </a:p>
        </p:txBody>
      </p:sp>
    </p:spTree>
    <p:extLst>
      <p:ext uri="{BB962C8B-B14F-4D97-AF65-F5344CB8AC3E}">
        <p14:creationId xmlns:p14="http://schemas.microsoft.com/office/powerpoint/2010/main" val="298932612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p:cTn id="7"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1" end="1"/>
                                            </p:txEl>
                                          </p:spTgt>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 calcmode="lin" valueType="num">
                                      <p:cBhvr>
                                        <p:cTn id="11"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12" dur="1000" fill="hold"/>
                                        <p:tgtEl>
                                          <p:spTgt spid="6">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 calcmode="lin" valueType="num">
                                      <p:cBhvr>
                                        <p:cTn id="17" dur="1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18" dur="1000" fill="hold"/>
                                        <p:tgtEl>
                                          <p:spTgt spid="6">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938A6783-5A12-B447-9F28-2F67E4E76EFF}"/>
              </a:ext>
            </a:extLst>
          </p:cNvPr>
          <p:cNvSpPr/>
          <p:nvPr/>
        </p:nvSpPr>
        <p:spPr>
          <a:xfrm>
            <a:off x="0" y="4552950"/>
            <a:ext cx="9144000" cy="590550"/>
          </a:xfrm>
          <a:prstGeom prst="rect">
            <a:avLst/>
          </a:prstGeom>
          <a:gradFill flip="none" rotWithShape="1">
            <a:gsLst>
              <a:gs pos="37000">
                <a:srgbClr val="6CB64C"/>
              </a:gs>
              <a:gs pos="79000">
                <a:schemeClr val="accent3">
                  <a:lumMod val="97000"/>
                  <a:lumOff val="3000"/>
                </a:schemeClr>
              </a:gs>
              <a:gs pos="100000">
                <a:schemeClr val="accent3">
                  <a:lumMod val="60000"/>
                  <a:lumOff val="40000"/>
                </a:schemeClr>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0" y="82178"/>
            <a:ext cx="9144000" cy="600164"/>
          </a:xfrm>
          <a:prstGeom prst="rect">
            <a:avLst/>
          </a:prstGeom>
          <a:noFill/>
        </p:spPr>
        <p:txBody>
          <a:bodyPr wrap="square" rtlCol="0">
            <a:spAutoFit/>
          </a:bodyPr>
          <a:lstStyle/>
          <a:p>
            <a:pPr algn="ctr" defTabSz="685086" fontAlgn="auto">
              <a:spcBef>
                <a:spcPts val="0"/>
              </a:spcBef>
              <a:spcAft>
                <a:spcPts val="0"/>
              </a:spcAft>
            </a:pPr>
            <a:r>
              <a:rPr lang="en-US" sz="3300" b="1" dirty="0">
                <a:solidFill>
                  <a:srgbClr val="007FB4"/>
                </a:solidFill>
                <a:latin typeface="Calibri"/>
                <a:cs typeface=""/>
              </a:rPr>
              <a:t>Growing Pains</a:t>
            </a:r>
          </a:p>
        </p:txBody>
      </p:sp>
      <p:pic>
        <p:nvPicPr>
          <p:cNvPr id="4" name="Picture 3">
            <a:extLst>
              <a:ext uri="{FF2B5EF4-FFF2-40B4-BE49-F238E27FC236}">
                <a16:creationId xmlns:a16="http://schemas.microsoft.com/office/drawing/2014/main" xmlns="" id="{332B8F71-D26B-B14E-9813-F78D87A364C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8333" t="44074" r="41667" b="29259"/>
          <a:stretch/>
        </p:blipFill>
        <p:spPr>
          <a:xfrm>
            <a:off x="1242432" y="4670171"/>
            <a:ext cx="967368" cy="362763"/>
          </a:xfrm>
          <a:prstGeom prst="rect">
            <a:avLst/>
          </a:prstGeom>
        </p:spPr>
      </p:pic>
      <p:pic>
        <p:nvPicPr>
          <p:cNvPr id="5" name="Picture 4">
            <a:extLst>
              <a:ext uri="{FF2B5EF4-FFF2-40B4-BE49-F238E27FC236}">
                <a16:creationId xmlns:a16="http://schemas.microsoft.com/office/drawing/2014/main" xmlns="" id="{52A76BC9-FAFA-F44E-8E2F-F8DACEA7D50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2500" t="17407" r="45000" b="55926"/>
          <a:stretch/>
        </p:blipFill>
        <p:spPr>
          <a:xfrm>
            <a:off x="228600" y="4669864"/>
            <a:ext cx="1028700" cy="363071"/>
          </a:xfrm>
          <a:prstGeom prst="rect">
            <a:avLst/>
          </a:prstGeom>
        </p:spPr>
      </p:pic>
    </p:spTree>
    <p:extLst>
      <p:ext uri="{BB962C8B-B14F-4D97-AF65-F5344CB8AC3E}">
        <p14:creationId xmlns:p14="http://schemas.microsoft.com/office/powerpoint/2010/main" val="3631266396"/>
      </p:ext>
    </p:extLst>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938A6783-5A12-B447-9F28-2F67E4E76EFF}"/>
              </a:ext>
            </a:extLst>
          </p:cNvPr>
          <p:cNvSpPr/>
          <p:nvPr/>
        </p:nvSpPr>
        <p:spPr>
          <a:xfrm>
            <a:off x="0" y="4552950"/>
            <a:ext cx="9144000" cy="590550"/>
          </a:xfrm>
          <a:prstGeom prst="rect">
            <a:avLst/>
          </a:prstGeom>
          <a:gradFill flip="none" rotWithShape="1">
            <a:gsLst>
              <a:gs pos="37000">
                <a:srgbClr val="6CB64C"/>
              </a:gs>
              <a:gs pos="79000">
                <a:schemeClr val="accent3">
                  <a:lumMod val="97000"/>
                  <a:lumOff val="3000"/>
                </a:schemeClr>
              </a:gs>
              <a:gs pos="100000">
                <a:schemeClr val="accent3">
                  <a:lumMod val="60000"/>
                  <a:lumOff val="40000"/>
                </a:schemeClr>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0" y="82178"/>
            <a:ext cx="9144000" cy="600164"/>
          </a:xfrm>
          <a:prstGeom prst="rect">
            <a:avLst/>
          </a:prstGeom>
          <a:noFill/>
        </p:spPr>
        <p:txBody>
          <a:bodyPr wrap="square" rtlCol="0">
            <a:spAutoFit/>
          </a:bodyPr>
          <a:lstStyle/>
          <a:p>
            <a:pPr algn="ctr" defTabSz="685086" fontAlgn="auto">
              <a:spcBef>
                <a:spcPts val="0"/>
              </a:spcBef>
              <a:spcAft>
                <a:spcPts val="0"/>
              </a:spcAft>
            </a:pPr>
            <a:r>
              <a:rPr lang="en-US" sz="3300" b="1" dirty="0">
                <a:solidFill>
                  <a:srgbClr val="007FB4"/>
                </a:solidFill>
                <a:latin typeface="Calibri"/>
                <a:cs typeface=""/>
              </a:rPr>
              <a:t>Growing Pains</a:t>
            </a:r>
          </a:p>
        </p:txBody>
      </p:sp>
      <p:pic>
        <p:nvPicPr>
          <p:cNvPr id="4" name="Picture 3">
            <a:extLst>
              <a:ext uri="{FF2B5EF4-FFF2-40B4-BE49-F238E27FC236}">
                <a16:creationId xmlns:a16="http://schemas.microsoft.com/office/drawing/2014/main" xmlns="" id="{332B8F71-D26B-B14E-9813-F78D87A364C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8333" t="44074" r="41667" b="29259"/>
          <a:stretch/>
        </p:blipFill>
        <p:spPr>
          <a:xfrm>
            <a:off x="1242432" y="4670171"/>
            <a:ext cx="967368" cy="362763"/>
          </a:xfrm>
          <a:prstGeom prst="rect">
            <a:avLst/>
          </a:prstGeom>
        </p:spPr>
      </p:pic>
      <p:pic>
        <p:nvPicPr>
          <p:cNvPr id="5" name="Picture 4">
            <a:extLst>
              <a:ext uri="{FF2B5EF4-FFF2-40B4-BE49-F238E27FC236}">
                <a16:creationId xmlns:a16="http://schemas.microsoft.com/office/drawing/2014/main" xmlns="" id="{52A76BC9-FAFA-F44E-8E2F-F8DACEA7D50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2500" t="17407" r="45000" b="55926"/>
          <a:stretch/>
        </p:blipFill>
        <p:spPr>
          <a:xfrm>
            <a:off x="228600" y="4669864"/>
            <a:ext cx="1028700" cy="363071"/>
          </a:xfrm>
          <a:prstGeom prst="rect">
            <a:avLst/>
          </a:prstGeom>
        </p:spPr>
      </p:pic>
      <p:sp>
        <p:nvSpPr>
          <p:cNvPr id="6" name="TextBox 5">
            <a:extLst>
              <a:ext uri="{FF2B5EF4-FFF2-40B4-BE49-F238E27FC236}">
                <a16:creationId xmlns:a16="http://schemas.microsoft.com/office/drawing/2014/main" xmlns="" id="{CEEF2A74-B1AC-5743-9119-4C097EAB2AB9}"/>
              </a:ext>
            </a:extLst>
          </p:cNvPr>
          <p:cNvSpPr txBox="1"/>
          <p:nvPr/>
        </p:nvSpPr>
        <p:spPr>
          <a:xfrm>
            <a:off x="457200" y="677309"/>
            <a:ext cx="8229600" cy="3323987"/>
          </a:xfrm>
          <a:prstGeom prst="rect">
            <a:avLst/>
          </a:prstGeom>
          <a:noFill/>
        </p:spPr>
        <p:txBody>
          <a:bodyPr wrap="square" rtlCol="0">
            <a:spAutoFit/>
          </a:bodyPr>
          <a:lstStyle/>
          <a:p>
            <a:pPr algn="ctr" defTabSz="685086" fontAlgn="auto">
              <a:spcBef>
                <a:spcPts val="0"/>
              </a:spcBef>
              <a:spcAft>
                <a:spcPts val="0"/>
              </a:spcAft>
            </a:pPr>
            <a:r>
              <a:rPr lang="en-US" sz="3000" b="1" spc="-150" dirty="0">
                <a:solidFill>
                  <a:srgbClr val="007FB4"/>
                </a:solidFill>
                <a:latin typeface="Calibri"/>
                <a:cs typeface=""/>
              </a:rPr>
              <a:t>Criticism will come as we grow as a church.</a:t>
            </a:r>
          </a:p>
          <a:p>
            <a:pPr algn="ctr" defTabSz="685086" fontAlgn="auto">
              <a:spcBef>
                <a:spcPts val="0"/>
              </a:spcBef>
              <a:spcAft>
                <a:spcPts val="0"/>
              </a:spcAft>
            </a:pPr>
            <a:endParaRPr lang="en-US" sz="3000" b="1" spc="-150" dirty="0">
              <a:solidFill>
                <a:srgbClr val="007FB4"/>
              </a:solidFill>
              <a:latin typeface="Calibri"/>
              <a:cs typeface=""/>
            </a:endParaRPr>
          </a:p>
          <a:p>
            <a:pPr algn="ctr" defTabSz="685086" fontAlgn="auto">
              <a:spcBef>
                <a:spcPts val="0"/>
              </a:spcBef>
              <a:spcAft>
                <a:spcPts val="0"/>
              </a:spcAft>
            </a:pPr>
            <a:r>
              <a:rPr lang="en-US" sz="3000" b="1" spc="-150" dirty="0">
                <a:solidFill>
                  <a:srgbClr val="007FB4"/>
                </a:solidFill>
                <a:latin typeface="Calibri"/>
                <a:cs typeface=""/>
              </a:rPr>
              <a:t>God will bless the growth of our church as we:</a:t>
            </a:r>
          </a:p>
          <a:p>
            <a:pPr algn="ctr" defTabSz="685086" fontAlgn="auto">
              <a:spcBef>
                <a:spcPts val="0"/>
              </a:spcBef>
              <a:spcAft>
                <a:spcPts val="0"/>
              </a:spcAft>
            </a:pPr>
            <a:r>
              <a:rPr lang="en-US" sz="3000" b="1" spc="-150" dirty="0">
                <a:solidFill>
                  <a:srgbClr val="007FB4"/>
                </a:solidFill>
                <a:latin typeface="Calibri"/>
                <a:cs typeface=""/>
              </a:rPr>
              <a:t>Expand our horizons in winning others to Christ.</a:t>
            </a:r>
          </a:p>
          <a:p>
            <a:pPr algn="ctr" defTabSz="685086" fontAlgn="auto">
              <a:spcBef>
                <a:spcPts val="0"/>
              </a:spcBef>
              <a:spcAft>
                <a:spcPts val="0"/>
              </a:spcAft>
            </a:pPr>
            <a:r>
              <a:rPr lang="en-US" sz="3000" b="1" spc="-150" dirty="0">
                <a:solidFill>
                  <a:srgbClr val="007FB4"/>
                </a:solidFill>
                <a:latin typeface="Calibri"/>
                <a:cs typeface=""/>
              </a:rPr>
              <a:t>Exhort others to remain faithful to the Lord.</a:t>
            </a:r>
          </a:p>
          <a:p>
            <a:pPr algn="ctr" defTabSz="685086" fontAlgn="auto">
              <a:spcBef>
                <a:spcPts val="0"/>
              </a:spcBef>
              <a:spcAft>
                <a:spcPts val="0"/>
              </a:spcAft>
            </a:pPr>
            <a:r>
              <a:rPr lang="en-US" sz="3000" b="1" spc="-150" dirty="0">
                <a:solidFill>
                  <a:srgbClr val="007FB4"/>
                </a:solidFill>
                <a:latin typeface="Calibri"/>
                <a:cs typeface=""/>
              </a:rPr>
              <a:t>Pursue ministry partners to help us equip the church. Strategically provide assistance to those in need.</a:t>
            </a:r>
          </a:p>
        </p:txBody>
      </p:sp>
    </p:spTree>
    <p:extLst>
      <p:ext uri="{BB962C8B-B14F-4D97-AF65-F5344CB8AC3E}">
        <p14:creationId xmlns:p14="http://schemas.microsoft.com/office/powerpoint/2010/main" val="4269100454"/>
      </p:ext>
    </p:extLst>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938A6783-5A12-B447-9F28-2F67E4E76EFF}"/>
              </a:ext>
            </a:extLst>
          </p:cNvPr>
          <p:cNvSpPr/>
          <p:nvPr/>
        </p:nvSpPr>
        <p:spPr>
          <a:xfrm>
            <a:off x="0" y="4552950"/>
            <a:ext cx="9144000" cy="590550"/>
          </a:xfrm>
          <a:prstGeom prst="rect">
            <a:avLst/>
          </a:prstGeom>
          <a:gradFill flip="none" rotWithShape="1">
            <a:gsLst>
              <a:gs pos="37000">
                <a:srgbClr val="6CB64C"/>
              </a:gs>
              <a:gs pos="79000">
                <a:schemeClr val="accent3">
                  <a:lumMod val="97000"/>
                  <a:lumOff val="3000"/>
                </a:schemeClr>
              </a:gs>
              <a:gs pos="100000">
                <a:schemeClr val="accent3">
                  <a:lumMod val="60000"/>
                  <a:lumOff val="40000"/>
                </a:schemeClr>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0" y="82178"/>
            <a:ext cx="9144000" cy="600164"/>
          </a:xfrm>
          <a:prstGeom prst="rect">
            <a:avLst/>
          </a:prstGeom>
          <a:noFill/>
        </p:spPr>
        <p:txBody>
          <a:bodyPr wrap="square" rtlCol="0">
            <a:spAutoFit/>
          </a:bodyPr>
          <a:lstStyle/>
          <a:p>
            <a:pPr algn="ctr" defTabSz="685086" fontAlgn="auto">
              <a:spcBef>
                <a:spcPts val="0"/>
              </a:spcBef>
              <a:spcAft>
                <a:spcPts val="0"/>
              </a:spcAft>
            </a:pPr>
            <a:r>
              <a:rPr lang="en-US" sz="3300" b="1" dirty="0">
                <a:solidFill>
                  <a:srgbClr val="007FB4"/>
                </a:solidFill>
                <a:latin typeface="Calibri"/>
                <a:cs typeface=""/>
              </a:rPr>
              <a:t>Growing Pains</a:t>
            </a:r>
          </a:p>
        </p:txBody>
      </p:sp>
      <p:pic>
        <p:nvPicPr>
          <p:cNvPr id="4" name="Picture 3">
            <a:extLst>
              <a:ext uri="{FF2B5EF4-FFF2-40B4-BE49-F238E27FC236}">
                <a16:creationId xmlns:a16="http://schemas.microsoft.com/office/drawing/2014/main" xmlns="" id="{332B8F71-D26B-B14E-9813-F78D87A364C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8333" t="44074" r="41667" b="29259"/>
          <a:stretch/>
        </p:blipFill>
        <p:spPr>
          <a:xfrm>
            <a:off x="1242432" y="4670171"/>
            <a:ext cx="967368" cy="362763"/>
          </a:xfrm>
          <a:prstGeom prst="rect">
            <a:avLst/>
          </a:prstGeom>
        </p:spPr>
      </p:pic>
      <p:pic>
        <p:nvPicPr>
          <p:cNvPr id="5" name="Picture 4">
            <a:extLst>
              <a:ext uri="{FF2B5EF4-FFF2-40B4-BE49-F238E27FC236}">
                <a16:creationId xmlns:a16="http://schemas.microsoft.com/office/drawing/2014/main" xmlns="" id="{52A76BC9-FAFA-F44E-8E2F-F8DACEA7D50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2500" t="17407" r="45000" b="55926"/>
          <a:stretch/>
        </p:blipFill>
        <p:spPr>
          <a:xfrm>
            <a:off x="228600" y="4669864"/>
            <a:ext cx="1028700" cy="363071"/>
          </a:xfrm>
          <a:prstGeom prst="rect">
            <a:avLst/>
          </a:prstGeom>
        </p:spPr>
      </p:pic>
    </p:spTree>
    <p:extLst>
      <p:ext uri="{BB962C8B-B14F-4D97-AF65-F5344CB8AC3E}">
        <p14:creationId xmlns:p14="http://schemas.microsoft.com/office/powerpoint/2010/main" val="340996836"/>
      </p:ext>
    </p:extLst>
  </p:cSld>
  <p:clrMapOvr>
    <a:masterClrMapping/>
  </p:clrMapOvr>
  <p:transition spd="med">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5499C24A-1C73-EA4C-AC91-9A10644151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Rectangle 19"/>
          <p:cNvSpPr>
            <a:spLocks noGrp="1" noChangeArrowheads="1"/>
          </p:cNvSpPr>
          <p:nvPr>
            <p:ph type="ctrTitle"/>
          </p:nvPr>
        </p:nvSpPr>
        <p:spPr>
          <a:xfrm>
            <a:off x="5472128" y="1181407"/>
            <a:ext cx="3581400" cy="1427218"/>
          </a:xfrm>
          <a:effectLst>
            <a:outerShdw blurRad="50800" dist="38100" dir="2700000" algn="tl" rotWithShape="0">
              <a:prstClr val="black"/>
            </a:outerShdw>
          </a:effectLst>
        </p:spPr>
        <p:txBody>
          <a:bodyPr anchor="t">
            <a:normAutofit/>
          </a:bodyPr>
          <a:lstStyle/>
          <a:p>
            <a:pPr eaLnBrk="1" hangingPunct="1">
              <a:defRPr/>
            </a:pPr>
            <a:r>
              <a:rPr lang="en-US" b="1" dirty="0">
                <a:solidFill>
                  <a:srgbClr val="007FB4"/>
                </a:solidFill>
                <a:latin typeface="Calibri" panose="020F0502020204030204" pitchFamily="34" charset="0"/>
                <a:ea typeface="Calibri" charset="0"/>
                <a:cs typeface="Calibri" panose="020F0502020204030204" pitchFamily="34" charset="0"/>
              </a:rPr>
              <a:t>Growing Pains</a:t>
            </a:r>
            <a:endParaRPr lang="en-US" sz="3200" b="1" dirty="0">
              <a:solidFill>
                <a:schemeClr val="tx1"/>
              </a:solidFill>
              <a:latin typeface="Calibri" panose="020F0502020204030204" pitchFamily="34" charset="0"/>
              <a:ea typeface="Calibri" charset="0"/>
              <a:cs typeface="Calibri" panose="020F0502020204030204" pitchFamily="34" charset="0"/>
            </a:endParaRPr>
          </a:p>
        </p:txBody>
      </p:sp>
      <p:pic>
        <p:nvPicPr>
          <p:cNvPr id="9" name="Picture 8">
            <a:extLst>
              <a:ext uri="{FF2B5EF4-FFF2-40B4-BE49-F238E27FC236}">
                <a16:creationId xmlns:a16="http://schemas.microsoft.com/office/drawing/2014/main" xmlns="" id="{54191AAC-3134-844D-95E1-76D4E5AA2436}"/>
              </a:ext>
            </a:extLst>
          </p:cNvPr>
          <p:cNvPicPr>
            <a:picLocks noChangeAspect="1"/>
          </p:cNvPicPr>
          <p:nvPr/>
        </p:nvPicPr>
        <p:blipFill rotWithShape="1">
          <a:blip r:embed="rId3" cstate="print">
            <a:alphaModFix/>
            <a:extLst>
              <a:ext uri="{BEBA8EAE-BF5A-486C-A8C5-ECC9F3942E4B}">
                <a14:imgProps xmlns:a14="http://schemas.microsoft.com/office/drawing/2010/main">
                  <a14:imgLayer r:embed="rId4">
                    <a14:imgEffect>
                      <a14:sharpenSoften amount="100000"/>
                    </a14:imgEffect>
                    <a14:imgEffect>
                      <a14:brightnessContrast bright="-100000"/>
                    </a14:imgEffect>
                  </a14:imgLayer>
                </a14:imgProps>
              </a:ext>
              <a:ext uri="{28A0092B-C50C-407E-A947-70E740481C1C}">
                <a14:useLocalDpi xmlns:a14="http://schemas.microsoft.com/office/drawing/2010/main" val="0"/>
              </a:ext>
            </a:extLst>
          </a:blip>
          <a:srcRect l="5180"/>
          <a:stretch/>
        </p:blipFill>
        <p:spPr>
          <a:xfrm>
            <a:off x="5638799" y="4215878"/>
            <a:ext cx="3248061" cy="618260"/>
          </a:xfrm>
          <a:prstGeom prst="rect">
            <a:avLst/>
          </a:prstGeom>
          <a:noFill/>
        </p:spPr>
      </p:pic>
    </p:spTree>
    <p:extLst>
      <p:ext uri="{BB962C8B-B14F-4D97-AF65-F5344CB8AC3E}">
        <p14:creationId xmlns:p14="http://schemas.microsoft.com/office/powerpoint/2010/main" val="2870904047"/>
      </p:ext>
    </p:extLst>
  </p:cSld>
  <p:clrMapOvr>
    <a:masterClrMapping/>
  </p:clrMapOvr>
  <p:transition spd="med">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5499C24A-1C73-EA4C-AC91-9A10644151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9" name="Picture 8">
            <a:extLst>
              <a:ext uri="{FF2B5EF4-FFF2-40B4-BE49-F238E27FC236}">
                <a16:creationId xmlns:a16="http://schemas.microsoft.com/office/drawing/2014/main" xmlns="" id="{54191AAC-3134-844D-95E1-76D4E5AA2436}"/>
              </a:ext>
            </a:extLst>
          </p:cNvPr>
          <p:cNvPicPr>
            <a:picLocks noChangeAspect="1"/>
          </p:cNvPicPr>
          <p:nvPr/>
        </p:nvPicPr>
        <p:blipFill rotWithShape="1">
          <a:blip r:embed="rId3" cstate="print">
            <a:alphaModFix/>
            <a:extLst>
              <a:ext uri="{BEBA8EAE-BF5A-486C-A8C5-ECC9F3942E4B}">
                <a14:imgProps xmlns:a14="http://schemas.microsoft.com/office/drawing/2010/main">
                  <a14:imgLayer r:embed="rId4">
                    <a14:imgEffect>
                      <a14:sharpenSoften amount="100000"/>
                    </a14:imgEffect>
                    <a14:imgEffect>
                      <a14:brightnessContrast bright="-100000"/>
                    </a14:imgEffect>
                  </a14:imgLayer>
                </a14:imgProps>
              </a:ext>
              <a:ext uri="{28A0092B-C50C-407E-A947-70E740481C1C}">
                <a14:useLocalDpi xmlns:a14="http://schemas.microsoft.com/office/drawing/2010/main" val="0"/>
              </a:ext>
            </a:extLst>
          </a:blip>
          <a:srcRect l="5180"/>
          <a:stretch/>
        </p:blipFill>
        <p:spPr>
          <a:xfrm>
            <a:off x="5638799" y="4215878"/>
            <a:ext cx="3248061" cy="618260"/>
          </a:xfrm>
          <a:prstGeom prst="rect">
            <a:avLst/>
          </a:prstGeom>
          <a:noFill/>
        </p:spPr>
      </p:pic>
    </p:spTree>
    <p:extLst>
      <p:ext uri="{BB962C8B-B14F-4D97-AF65-F5344CB8AC3E}">
        <p14:creationId xmlns:p14="http://schemas.microsoft.com/office/powerpoint/2010/main" val="3917260139"/>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938A6783-5A12-B447-9F28-2F67E4E76EFF}"/>
              </a:ext>
            </a:extLst>
          </p:cNvPr>
          <p:cNvSpPr/>
          <p:nvPr/>
        </p:nvSpPr>
        <p:spPr>
          <a:xfrm>
            <a:off x="0" y="4552950"/>
            <a:ext cx="9144000" cy="590550"/>
          </a:xfrm>
          <a:prstGeom prst="rect">
            <a:avLst/>
          </a:prstGeom>
          <a:gradFill flip="none" rotWithShape="1">
            <a:gsLst>
              <a:gs pos="37000">
                <a:srgbClr val="6CB64C"/>
              </a:gs>
              <a:gs pos="79000">
                <a:schemeClr val="accent3">
                  <a:lumMod val="97000"/>
                  <a:lumOff val="3000"/>
                </a:schemeClr>
              </a:gs>
              <a:gs pos="100000">
                <a:schemeClr val="accent3">
                  <a:lumMod val="60000"/>
                  <a:lumOff val="40000"/>
                </a:schemeClr>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0" y="82178"/>
            <a:ext cx="9144000" cy="600164"/>
          </a:xfrm>
          <a:prstGeom prst="rect">
            <a:avLst/>
          </a:prstGeom>
          <a:noFill/>
        </p:spPr>
        <p:txBody>
          <a:bodyPr wrap="square" rtlCol="0">
            <a:spAutoFit/>
          </a:bodyPr>
          <a:lstStyle/>
          <a:p>
            <a:pPr algn="ctr" defTabSz="685086" fontAlgn="auto">
              <a:spcBef>
                <a:spcPts val="0"/>
              </a:spcBef>
              <a:spcAft>
                <a:spcPts val="0"/>
              </a:spcAft>
            </a:pPr>
            <a:r>
              <a:rPr lang="en-US" sz="3300" b="1" dirty="0">
                <a:solidFill>
                  <a:srgbClr val="007FB4"/>
                </a:solidFill>
                <a:latin typeface="Calibri"/>
                <a:cs typeface=""/>
              </a:rPr>
              <a:t>Growing Pains</a:t>
            </a:r>
          </a:p>
        </p:txBody>
      </p:sp>
      <p:pic>
        <p:nvPicPr>
          <p:cNvPr id="4" name="Picture 3">
            <a:extLst>
              <a:ext uri="{FF2B5EF4-FFF2-40B4-BE49-F238E27FC236}">
                <a16:creationId xmlns:a16="http://schemas.microsoft.com/office/drawing/2014/main" xmlns="" id="{332B8F71-D26B-B14E-9813-F78D87A364C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8333" t="44074" r="41667" b="29259"/>
          <a:stretch/>
        </p:blipFill>
        <p:spPr>
          <a:xfrm>
            <a:off x="1242432" y="4670171"/>
            <a:ext cx="967368" cy="362763"/>
          </a:xfrm>
          <a:prstGeom prst="rect">
            <a:avLst/>
          </a:prstGeom>
        </p:spPr>
      </p:pic>
      <p:pic>
        <p:nvPicPr>
          <p:cNvPr id="5" name="Picture 4">
            <a:extLst>
              <a:ext uri="{FF2B5EF4-FFF2-40B4-BE49-F238E27FC236}">
                <a16:creationId xmlns:a16="http://schemas.microsoft.com/office/drawing/2014/main" xmlns="" id="{52A76BC9-FAFA-F44E-8E2F-F8DACEA7D50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2500" t="17407" r="45000" b="55926"/>
          <a:stretch/>
        </p:blipFill>
        <p:spPr>
          <a:xfrm>
            <a:off x="228600" y="4669864"/>
            <a:ext cx="1028700" cy="363071"/>
          </a:xfrm>
          <a:prstGeom prst="rect">
            <a:avLst/>
          </a:prstGeom>
        </p:spPr>
      </p:pic>
      <p:sp>
        <p:nvSpPr>
          <p:cNvPr id="6" name="TextBox 5">
            <a:extLst>
              <a:ext uri="{FF2B5EF4-FFF2-40B4-BE49-F238E27FC236}">
                <a16:creationId xmlns:a16="http://schemas.microsoft.com/office/drawing/2014/main" xmlns="" id="{58630F9D-E5DE-3A46-919B-3827A39FABE6}"/>
              </a:ext>
            </a:extLst>
          </p:cNvPr>
          <p:cNvSpPr txBox="1"/>
          <p:nvPr/>
        </p:nvSpPr>
        <p:spPr>
          <a:xfrm>
            <a:off x="427008" y="554831"/>
            <a:ext cx="8281359" cy="4093428"/>
          </a:xfrm>
          <a:prstGeom prst="rect">
            <a:avLst/>
          </a:prstGeom>
          <a:noFill/>
        </p:spPr>
        <p:txBody>
          <a:bodyPr wrap="square" rtlCol="0">
            <a:spAutoFit/>
          </a:bodyPr>
          <a:lstStyle/>
          <a:p>
            <a:pPr defTabSz="685086" fontAlgn="auto">
              <a:spcBef>
                <a:spcPts val="0"/>
              </a:spcBef>
              <a:spcAft>
                <a:spcPts val="0"/>
              </a:spcAft>
            </a:pPr>
            <a:r>
              <a:rPr lang="en-US" sz="2600" b="1" dirty="0">
                <a:solidFill>
                  <a:schemeClr val="accent3">
                    <a:lumMod val="50000"/>
                  </a:schemeClr>
                </a:solidFill>
                <a:latin typeface="Calibri"/>
                <a:cs typeface=""/>
              </a:rPr>
              <a:t>6 Looking at it closely, I observed animals and beasts of prey and reptiles and birds of the air. 7 And I heard a voice saying to me, ‘Rise, Peter; kill and eat.’ 8 But I said, ‘By no means, Lord; for nothing common or unclean has ever entered my mouth.’ 9 But the voice answered a second time from heaven, ‘What God has made clean, do not call common.’ 10 This happened three times, and all was drawn up again into heaven. 11 And behold, at that very moment three men arrived at the house in which we were, sent to me from Caesarea. -</a:t>
            </a:r>
          </a:p>
        </p:txBody>
      </p:sp>
    </p:spTree>
    <p:extLst>
      <p:ext uri="{BB962C8B-B14F-4D97-AF65-F5344CB8AC3E}">
        <p14:creationId xmlns:p14="http://schemas.microsoft.com/office/powerpoint/2010/main" val="3655263738"/>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938A6783-5A12-B447-9F28-2F67E4E76EFF}"/>
              </a:ext>
            </a:extLst>
          </p:cNvPr>
          <p:cNvSpPr/>
          <p:nvPr/>
        </p:nvSpPr>
        <p:spPr>
          <a:xfrm>
            <a:off x="0" y="4552950"/>
            <a:ext cx="9144000" cy="590550"/>
          </a:xfrm>
          <a:prstGeom prst="rect">
            <a:avLst/>
          </a:prstGeom>
          <a:gradFill flip="none" rotWithShape="1">
            <a:gsLst>
              <a:gs pos="37000">
                <a:srgbClr val="6CB64C"/>
              </a:gs>
              <a:gs pos="79000">
                <a:schemeClr val="accent3">
                  <a:lumMod val="97000"/>
                  <a:lumOff val="3000"/>
                </a:schemeClr>
              </a:gs>
              <a:gs pos="100000">
                <a:schemeClr val="accent3">
                  <a:lumMod val="60000"/>
                  <a:lumOff val="40000"/>
                </a:schemeClr>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0" y="82178"/>
            <a:ext cx="9144000" cy="600164"/>
          </a:xfrm>
          <a:prstGeom prst="rect">
            <a:avLst/>
          </a:prstGeom>
          <a:noFill/>
        </p:spPr>
        <p:txBody>
          <a:bodyPr wrap="square" rtlCol="0">
            <a:spAutoFit/>
          </a:bodyPr>
          <a:lstStyle/>
          <a:p>
            <a:pPr algn="ctr" defTabSz="685086" fontAlgn="auto">
              <a:spcBef>
                <a:spcPts val="0"/>
              </a:spcBef>
              <a:spcAft>
                <a:spcPts val="0"/>
              </a:spcAft>
            </a:pPr>
            <a:r>
              <a:rPr lang="en-US" sz="3300" b="1" dirty="0">
                <a:solidFill>
                  <a:srgbClr val="007FB4"/>
                </a:solidFill>
                <a:latin typeface="Calibri"/>
                <a:cs typeface=""/>
              </a:rPr>
              <a:t>Growing Pains</a:t>
            </a:r>
          </a:p>
        </p:txBody>
      </p:sp>
      <p:pic>
        <p:nvPicPr>
          <p:cNvPr id="4" name="Picture 3">
            <a:extLst>
              <a:ext uri="{FF2B5EF4-FFF2-40B4-BE49-F238E27FC236}">
                <a16:creationId xmlns:a16="http://schemas.microsoft.com/office/drawing/2014/main" xmlns="" id="{332B8F71-D26B-B14E-9813-F78D87A364C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8333" t="44074" r="41667" b="29259"/>
          <a:stretch/>
        </p:blipFill>
        <p:spPr>
          <a:xfrm>
            <a:off x="1242432" y="4670171"/>
            <a:ext cx="967368" cy="362763"/>
          </a:xfrm>
          <a:prstGeom prst="rect">
            <a:avLst/>
          </a:prstGeom>
        </p:spPr>
      </p:pic>
      <p:pic>
        <p:nvPicPr>
          <p:cNvPr id="5" name="Picture 4">
            <a:extLst>
              <a:ext uri="{FF2B5EF4-FFF2-40B4-BE49-F238E27FC236}">
                <a16:creationId xmlns:a16="http://schemas.microsoft.com/office/drawing/2014/main" xmlns="" id="{52A76BC9-FAFA-F44E-8E2F-F8DACEA7D50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2500" t="17407" r="45000" b="55926"/>
          <a:stretch/>
        </p:blipFill>
        <p:spPr>
          <a:xfrm>
            <a:off x="228600" y="4669864"/>
            <a:ext cx="1028700" cy="363071"/>
          </a:xfrm>
          <a:prstGeom prst="rect">
            <a:avLst/>
          </a:prstGeom>
        </p:spPr>
      </p:pic>
      <p:sp>
        <p:nvSpPr>
          <p:cNvPr id="6" name="TextBox 5">
            <a:extLst>
              <a:ext uri="{FF2B5EF4-FFF2-40B4-BE49-F238E27FC236}">
                <a16:creationId xmlns:a16="http://schemas.microsoft.com/office/drawing/2014/main" xmlns="" id="{58630F9D-E5DE-3A46-919B-3827A39FABE6}"/>
              </a:ext>
            </a:extLst>
          </p:cNvPr>
          <p:cNvSpPr txBox="1"/>
          <p:nvPr/>
        </p:nvSpPr>
        <p:spPr>
          <a:xfrm>
            <a:off x="427008" y="554831"/>
            <a:ext cx="8281359" cy="3293209"/>
          </a:xfrm>
          <a:prstGeom prst="rect">
            <a:avLst/>
          </a:prstGeom>
          <a:noFill/>
        </p:spPr>
        <p:txBody>
          <a:bodyPr wrap="square" rtlCol="0">
            <a:spAutoFit/>
          </a:bodyPr>
          <a:lstStyle/>
          <a:p>
            <a:pPr defTabSz="685086" fontAlgn="auto">
              <a:spcBef>
                <a:spcPts val="0"/>
              </a:spcBef>
              <a:spcAft>
                <a:spcPts val="0"/>
              </a:spcAft>
            </a:pPr>
            <a:r>
              <a:rPr lang="en-US" sz="2600" b="1" dirty="0">
                <a:solidFill>
                  <a:schemeClr val="accent3">
                    <a:lumMod val="50000"/>
                  </a:schemeClr>
                </a:solidFill>
                <a:latin typeface="Calibri"/>
                <a:cs typeface=""/>
              </a:rPr>
              <a:t>12 And the Spirit told me to go with them, making no distinction. These six brothers also accompanied me, and we entered the man's house. 13 And he told us how he had seen the angel stand in his house and say, ‘Send to Joppa and bring Simon who is called Peter; 14 he will declare to you a message by which you will be saved, you and all your household.’ 15 As I began to speak, the Holy Spirit fell on them just as on us at the beginning. -</a:t>
            </a:r>
          </a:p>
        </p:txBody>
      </p:sp>
    </p:spTree>
    <p:extLst>
      <p:ext uri="{BB962C8B-B14F-4D97-AF65-F5344CB8AC3E}">
        <p14:creationId xmlns:p14="http://schemas.microsoft.com/office/powerpoint/2010/main" val="2717580861"/>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938A6783-5A12-B447-9F28-2F67E4E76EFF}"/>
              </a:ext>
            </a:extLst>
          </p:cNvPr>
          <p:cNvSpPr/>
          <p:nvPr/>
        </p:nvSpPr>
        <p:spPr>
          <a:xfrm>
            <a:off x="0" y="4552950"/>
            <a:ext cx="9144000" cy="590550"/>
          </a:xfrm>
          <a:prstGeom prst="rect">
            <a:avLst/>
          </a:prstGeom>
          <a:gradFill flip="none" rotWithShape="1">
            <a:gsLst>
              <a:gs pos="37000">
                <a:srgbClr val="6CB64C"/>
              </a:gs>
              <a:gs pos="79000">
                <a:schemeClr val="accent3">
                  <a:lumMod val="97000"/>
                  <a:lumOff val="3000"/>
                </a:schemeClr>
              </a:gs>
              <a:gs pos="100000">
                <a:schemeClr val="accent3">
                  <a:lumMod val="60000"/>
                  <a:lumOff val="40000"/>
                </a:schemeClr>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0" y="82178"/>
            <a:ext cx="9144000" cy="600164"/>
          </a:xfrm>
          <a:prstGeom prst="rect">
            <a:avLst/>
          </a:prstGeom>
          <a:noFill/>
        </p:spPr>
        <p:txBody>
          <a:bodyPr wrap="square" rtlCol="0">
            <a:spAutoFit/>
          </a:bodyPr>
          <a:lstStyle/>
          <a:p>
            <a:pPr algn="ctr" defTabSz="685086" fontAlgn="auto">
              <a:spcBef>
                <a:spcPts val="0"/>
              </a:spcBef>
              <a:spcAft>
                <a:spcPts val="0"/>
              </a:spcAft>
            </a:pPr>
            <a:r>
              <a:rPr lang="en-US" sz="3300" b="1" dirty="0">
                <a:solidFill>
                  <a:srgbClr val="007FB4"/>
                </a:solidFill>
                <a:latin typeface="Calibri"/>
                <a:cs typeface=""/>
              </a:rPr>
              <a:t>Growing Pains</a:t>
            </a:r>
          </a:p>
        </p:txBody>
      </p:sp>
      <p:pic>
        <p:nvPicPr>
          <p:cNvPr id="4" name="Picture 3">
            <a:extLst>
              <a:ext uri="{FF2B5EF4-FFF2-40B4-BE49-F238E27FC236}">
                <a16:creationId xmlns:a16="http://schemas.microsoft.com/office/drawing/2014/main" xmlns="" id="{332B8F71-D26B-B14E-9813-F78D87A364C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8333" t="44074" r="41667" b="29259"/>
          <a:stretch/>
        </p:blipFill>
        <p:spPr>
          <a:xfrm>
            <a:off x="1242432" y="4670171"/>
            <a:ext cx="967368" cy="362763"/>
          </a:xfrm>
          <a:prstGeom prst="rect">
            <a:avLst/>
          </a:prstGeom>
        </p:spPr>
      </p:pic>
      <p:pic>
        <p:nvPicPr>
          <p:cNvPr id="5" name="Picture 4">
            <a:extLst>
              <a:ext uri="{FF2B5EF4-FFF2-40B4-BE49-F238E27FC236}">
                <a16:creationId xmlns:a16="http://schemas.microsoft.com/office/drawing/2014/main" xmlns="" id="{52A76BC9-FAFA-F44E-8E2F-F8DACEA7D50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2500" t="17407" r="45000" b="55926"/>
          <a:stretch/>
        </p:blipFill>
        <p:spPr>
          <a:xfrm>
            <a:off x="228600" y="4669864"/>
            <a:ext cx="1028700" cy="363071"/>
          </a:xfrm>
          <a:prstGeom prst="rect">
            <a:avLst/>
          </a:prstGeom>
        </p:spPr>
      </p:pic>
      <p:sp>
        <p:nvSpPr>
          <p:cNvPr id="6" name="TextBox 5">
            <a:extLst>
              <a:ext uri="{FF2B5EF4-FFF2-40B4-BE49-F238E27FC236}">
                <a16:creationId xmlns:a16="http://schemas.microsoft.com/office/drawing/2014/main" xmlns="" id="{58630F9D-E5DE-3A46-919B-3827A39FABE6}"/>
              </a:ext>
            </a:extLst>
          </p:cNvPr>
          <p:cNvSpPr txBox="1"/>
          <p:nvPr/>
        </p:nvSpPr>
        <p:spPr>
          <a:xfrm>
            <a:off x="427008" y="554831"/>
            <a:ext cx="8281359" cy="3293209"/>
          </a:xfrm>
          <a:prstGeom prst="rect">
            <a:avLst/>
          </a:prstGeom>
          <a:noFill/>
        </p:spPr>
        <p:txBody>
          <a:bodyPr wrap="square" rtlCol="0">
            <a:spAutoFit/>
          </a:bodyPr>
          <a:lstStyle/>
          <a:p>
            <a:pPr defTabSz="685086" fontAlgn="auto">
              <a:spcBef>
                <a:spcPts val="0"/>
              </a:spcBef>
              <a:spcAft>
                <a:spcPts val="0"/>
              </a:spcAft>
            </a:pPr>
            <a:r>
              <a:rPr lang="en-US" sz="2600" b="1" dirty="0">
                <a:solidFill>
                  <a:schemeClr val="accent3">
                    <a:lumMod val="50000"/>
                  </a:schemeClr>
                </a:solidFill>
                <a:latin typeface="Calibri"/>
                <a:cs typeface=""/>
              </a:rPr>
              <a:t>16 And I remembered the word of the Lord, how he said, ‘John baptized with water, but you will be baptized with the Holy Spirit.’ 17 If then God gave the same gift to them as he gave to us when we believed in the Lord Jesus Christ, who was I that I could stand in God's way?” 18 When they heard these things they fell silent. And they glorified God, saying, “Then to the Gentiles also God has granted repentance that leads to life.” -</a:t>
            </a:r>
          </a:p>
        </p:txBody>
      </p:sp>
    </p:spTree>
    <p:extLst>
      <p:ext uri="{BB962C8B-B14F-4D97-AF65-F5344CB8AC3E}">
        <p14:creationId xmlns:p14="http://schemas.microsoft.com/office/powerpoint/2010/main" val="2406808668"/>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938A6783-5A12-B447-9F28-2F67E4E76EFF}"/>
              </a:ext>
            </a:extLst>
          </p:cNvPr>
          <p:cNvSpPr/>
          <p:nvPr/>
        </p:nvSpPr>
        <p:spPr>
          <a:xfrm>
            <a:off x="0" y="4552950"/>
            <a:ext cx="9144000" cy="590550"/>
          </a:xfrm>
          <a:prstGeom prst="rect">
            <a:avLst/>
          </a:prstGeom>
          <a:gradFill flip="none" rotWithShape="1">
            <a:gsLst>
              <a:gs pos="37000">
                <a:srgbClr val="6CB64C"/>
              </a:gs>
              <a:gs pos="79000">
                <a:schemeClr val="accent3">
                  <a:lumMod val="97000"/>
                  <a:lumOff val="3000"/>
                </a:schemeClr>
              </a:gs>
              <a:gs pos="100000">
                <a:schemeClr val="accent3">
                  <a:lumMod val="60000"/>
                  <a:lumOff val="40000"/>
                </a:schemeClr>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0" y="82178"/>
            <a:ext cx="9144000" cy="600164"/>
          </a:xfrm>
          <a:prstGeom prst="rect">
            <a:avLst/>
          </a:prstGeom>
          <a:noFill/>
        </p:spPr>
        <p:txBody>
          <a:bodyPr wrap="square" rtlCol="0">
            <a:spAutoFit/>
          </a:bodyPr>
          <a:lstStyle/>
          <a:p>
            <a:pPr algn="ctr" defTabSz="685086" fontAlgn="auto">
              <a:spcBef>
                <a:spcPts val="0"/>
              </a:spcBef>
              <a:spcAft>
                <a:spcPts val="0"/>
              </a:spcAft>
            </a:pPr>
            <a:r>
              <a:rPr lang="en-US" sz="3300" b="1" dirty="0">
                <a:solidFill>
                  <a:srgbClr val="007FB4"/>
                </a:solidFill>
                <a:latin typeface="Calibri"/>
                <a:cs typeface=""/>
              </a:rPr>
              <a:t>Growing Pains</a:t>
            </a:r>
          </a:p>
        </p:txBody>
      </p:sp>
      <p:pic>
        <p:nvPicPr>
          <p:cNvPr id="4" name="Picture 3">
            <a:extLst>
              <a:ext uri="{FF2B5EF4-FFF2-40B4-BE49-F238E27FC236}">
                <a16:creationId xmlns:a16="http://schemas.microsoft.com/office/drawing/2014/main" xmlns="" id="{332B8F71-D26B-B14E-9813-F78D87A364C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8333" t="44074" r="41667" b="29259"/>
          <a:stretch/>
        </p:blipFill>
        <p:spPr>
          <a:xfrm>
            <a:off x="1242432" y="4670171"/>
            <a:ext cx="967368" cy="362763"/>
          </a:xfrm>
          <a:prstGeom prst="rect">
            <a:avLst/>
          </a:prstGeom>
        </p:spPr>
      </p:pic>
      <p:pic>
        <p:nvPicPr>
          <p:cNvPr id="5" name="Picture 4">
            <a:extLst>
              <a:ext uri="{FF2B5EF4-FFF2-40B4-BE49-F238E27FC236}">
                <a16:creationId xmlns:a16="http://schemas.microsoft.com/office/drawing/2014/main" xmlns="" id="{52A76BC9-FAFA-F44E-8E2F-F8DACEA7D50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2500" t="17407" r="45000" b="55926"/>
          <a:stretch/>
        </p:blipFill>
        <p:spPr>
          <a:xfrm>
            <a:off x="228600" y="4669864"/>
            <a:ext cx="1028700" cy="363071"/>
          </a:xfrm>
          <a:prstGeom prst="rect">
            <a:avLst/>
          </a:prstGeom>
        </p:spPr>
      </p:pic>
      <p:sp>
        <p:nvSpPr>
          <p:cNvPr id="6" name="TextBox 5">
            <a:extLst>
              <a:ext uri="{FF2B5EF4-FFF2-40B4-BE49-F238E27FC236}">
                <a16:creationId xmlns:a16="http://schemas.microsoft.com/office/drawing/2014/main" xmlns="" id="{58630F9D-E5DE-3A46-919B-3827A39FABE6}"/>
              </a:ext>
            </a:extLst>
          </p:cNvPr>
          <p:cNvSpPr txBox="1"/>
          <p:nvPr/>
        </p:nvSpPr>
        <p:spPr>
          <a:xfrm>
            <a:off x="427008" y="554831"/>
            <a:ext cx="8281359" cy="4093428"/>
          </a:xfrm>
          <a:prstGeom prst="rect">
            <a:avLst/>
          </a:prstGeom>
          <a:noFill/>
        </p:spPr>
        <p:txBody>
          <a:bodyPr wrap="square" rtlCol="0">
            <a:spAutoFit/>
          </a:bodyPr>
          <a:lstStyle/>
          <a:p>
            <a:pPr defTabSz="685086" fontAlgn="auto">
              <a:spcBef>
                <a:spcPts val="0"/>
              </a:spcBef>
              <a:spcAft>
                <a:spcPts val="0"/>
              </a:spcAft>
            </a:pPr>
            <a:r>
              <a:rPr lang="en-US" sz="2600" b="1" dirty="0">
                <a:solidFill>
                  <a:schemeClr val="accent3">
                    <a:lumMod val="50000"/>
                  </a:schemeClr>
                </a:solidFill>
                <a:latin typeface="Calibri"/>
                <a:cs typeface=""/>
              </a:rPr>
              <a:t>19 Now those who were scattered because of the persecution that arose over Stephen traveled as far as Phoenicia and Cyprus and Antioch, speaking the word to no one except Jews. 20 But there were some of them, men of Cyprus and Cyrene, who on coming to Antioch spoke to the Hellenists also, preaching the Lord Jesus. 21 And the hand of the Lord was with them, and a great number who believed turned to the Lord. 22 The report of this came to the ears of the church in Jerusalem, and they sent Barnabas to Antioch. -</a:t>
            </a:r>
          </a:p>
        </p:txBody>
      </p:sp>
    </p:spTree>
    <p:extLst>
      <p:ext uri="{BB962C8B-B14F-4D97-AF65-F5344CB8AC3E}">
        <p14:creationId xmlns:p14="http://schemas.microsoft.com/office/powerpoint/2010/main" val="2403162461"/>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938A6783-5A12-B447-9F28-2F67E4E76EFF}"/>
              </a:ext>
            </a:extLst>
          </p:cNvPr>
          <p:cNvSpPr/>
          <p:nvPr/>
        </p:nvSpPr>
        <p:spPr>
          <a:xfrm>
            <a:off x="0" y="4552950"/>
            <a:ext cx="9144000" cy="590550"/>
          </a:xfrm>
          <a:prstGeom prst="rect">
            <a:avLst/>
          </a:prstGeom>
          <a:gradFill flip="none" rotWithShape="1">
            <a:gsLst>
              <a:gs pos="37000">
                <a:srgbClr val="6CB64C"/>
              </a:gs>
              <a:gs pos="79000">
                <a:schemeClr val="accent3">
                  <a:lumMod val="97000"/>
                  <a:lumOff val="3000"/>
                </a:schemeClr>
              </a:gs>
              <a:gs pos="100000">
                <a:schemeClr val="accent3">
                  <a:lumMod val="60000"/>
                  <a:lumOff val="40000"/>
                </a:schemeClr>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0" y="82178"/>
            <a:ext cx="9144000" cy="600164"/>
          </a:xfrm>
          <a:prstGeom prst="rect">
            <a:avLst/>
          </a:prstGeom>
          <a:noFill/>
        </p:spPr>
        <p:txBody>
          <a:bodyPr wrap="square" rtlCol="0">
            <a:spAutoFit/>
          </a:bodyPr>
          <a:lstStyle/>
          <a:p>
            <a:pPr algn="ctr" defTabSz="685086" fontAlgn="auto">
              <a:spcBef>
                <a:spcPts val="0"/>
              </a:spcBef>
              <a:spcAft>
                <a:spcPts val="0"/>
              </a:spcAft>
            </a:pPr>
            <a:r>
              <a:rPr lang="en-US" sz="3300" b="1" dirty="0">
                <a:solidFill>
                  <a:srgbClr val="007FB4"/>
                </a:solidFill>
                <a:latin typeface="Calibri"/>
                <a:cs typeface=""/>
              </a:rPr>
              <a:t>Growing Pains</a:t>
            </a:r>
          </a:p>
        </p:txBody>
      </p:sp>
      <p:pic>
        <p:nvPicPr>
          <p:cNvPr id="4" name="Picture 3">
            <a:extLst>
              <a:ext uri="{FF2B5EF4-FFF2-40B4-BE49-F238E27FC236}">
                <a16:creationId xmlns:a16="http://schemas.microsoft.com/office/drawing/2014/main" xmlns="" id="{332B8F71-D26B-B14E-9813-F78D87A364C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8333" t="44074" r="41667" b="29259"/>
          <a:stretch/>
        </p:blipFill>
        <p:spPr>
          <a:xfrm>
            <a:off x="1242432" y="4670171"/>
            <a:ext cx="967368" cy="362763"/>
          </a:xfrm>
          <a:prstGeom prst="rect">
            <a:avLst/>
          </a:prstGeom>
        </p:spPr>
      </p:pic>
      <p:pic>
        <p:nvPicPr>
          <p:cNvPr id="5" name="Picture 4">
            <a:extLst>
              <a:ext uri="{FF2B5EF4-FFF2-40B4-BE49-F238E27FC236}">
                <a16:creationId xmlns:a16="http://schemas.microsoft.com/office/drawing/2014/main" xmlns="" id="{52A76BC9-FAFA-F44E-8E2F-F8DACEA7D50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2500" t="17407" r="45000" b="55926"/>
          <a:stretch/>
        </p:blipFill>
        <p:spPr>
          <a:xfrm>
            <a:off x="228600" y="4669864"/>
            <a:ext cx="1028700" cy="363071"/>
          </a:xfrm>
          <a:prstGeom prst="rect">
            <a:avLst/>
          </a:prstGeom>
        </p:spPr>
      </p:pic>
      <p:sp>
        <p:nvSpPr>
          <p:cNvPr id="6" name="TextBox 5">
            <a:extLst>
              <a:ext uri="{FF2B5EF4-FFF2-40B4-BE49-F238E27FC236}">
                <a16:creationId xmlns:a16="http://schemas.microsoft.com/office/drawing/2014/main" xmlns="" id="{58630F9D-E5DE-3A46-919B-3827A39FABE6}"/>
              </a:ext>
            </a:extLst>
          </p:cNvPr>
          <p:cNvSpPr txBox="1"/>
          <p:nvPr/>
        </p:nvSpPr>
        <p:spPr>
          <a:xfrm>
            <a:off x="427008" y="554831"/>
            <a:ext cx="8281359" cy="4093428"/>
          </a:xfrm>
          <a:prstGeom prst="rect">
            <a:avLst/>
          </a:prstGeom>
          <a:noFill/>
        </p:spPr>
        <p:txBody>
          <a:bodyPr wrap="square" rtlCol="0">
            <a:spAutoFit/>
          </a:bodyPr>
          <a:lstStyle/>
          <a:p>
            <a:pPr defTabSz="685086" fontAlgn="auto">
              <a:spcBef>
                <a:spcPts val="0"/>
              </a:spcBef>
              <a:spcAft>
                <a:spcPts val="0"/>
              </a:spcAft>
            </a:pPr>
            <a:r>
              <a:rPr lang="en-US" sz="2600" b="1" dirty="0">
                <a:solidFill>
                  <a:schemeClr val="accent3">
                    <a:lumMod val="50000"/>
                  </a:schemeClr>
                </a:solidFill>
                <a:latin typeface="Calibri"/>
                <a:cs typeface=""/>
              </a:rPr>
              <a:t>23 When he came and saw the grace of God, he was glad, and he exhorted them all to remain faithful to the Lord with steadfast purpose, 24 for he was a good man, full of the Holy Spirit and of faith. And a great many people were added to the Lord. 25 So Barnabas went to Tarsus to look for Saul, 26 and when he had found him, he brought him to Antioch. For a whole year they met with the church and taught a great many people. And in Antioch the disciples were first called Christians. 27 Now in these days prophets came down from Jerusalem to Antioch. -</a:t>
            </a:r>
          </a:p>
        </p:txBody>
      </p:sp>
    </p:spTree>
    <p:extLst>
      <p:ext uri="{BB962C8B-B14F-4D97-AF65-F5344CB8AC3E}">
        <p14:creationId xmlns:p14="http://schemas.microsoft.com/office/powerpoint/2010/main" val="716566305"/>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938A6783-5A12-B447-9F28-2F67E4E76EFF}"/>
              </a:ext>
            </a:extLst>
          </p:cNvPr>
          <p:cNvSpPr/>
          <p:nvPr/>
        </p:nvSpPr>
        <p:spPr>
          <a:xfrm>
            <a:off x="0" y="4552950"/>
            <a:ext cx="9144000" cy="590550"/>
          </a:xfrm>
          <a:prstGeom prst="rect">
            <a:avLst/>
          </a:prstGeom>
          <a:gradFill flip="none" rotWithShape="1">
            <a:gsLst>
              <a:gs pos="37000">
                <a:srgbClr val="6CB64C"/>
              </a:gs>
              <a:gs pos="79000">
                <a:schemeClr val="accent3">
                  <a:lumMod val="97000"/>
                  <a:lumOff val="3000"/>
                </a:schemeClr>
              </a:gs>
              <a:gs pos="100000">
                <a:schemeClr val="accent3">
                  <a:lumMod val="60000"/>
                  <a:lumOff val="40000"/>
                </a:schemeClr>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0" y="82178"/>
            <a:ext cx="9144000" cy="600164"/>
          </a:xfrm>
          <a:prstGeom prst="rect">
            <a:avLst/>
          </a:prstGeom>
          <a:noFill/>
        </p:spPr>
        <p:txBody>
          <a:bodyPr wrap="square" rtlCol="0">
            <a:spAutoFit/>
          </a:bodyPr>
          <a:lstStyle/>
          <a:p>
            <a:pPr algn="ctr" defTabSz="685086" fontAlgn="auto">
              <a:spcBef>
                <a:spcPts val="0"/>
              </a:spcBef>
              <a:spcAft>
                <a:spcPts val="0"/>
              </a:spcAft>
            </a:pPr>
            <a:r>
              <a:rPr lang="en-US" sz="3300" b="1" dirty="0">
                <a:solidFill>
                  <a:srgbClr val="007FB4"/>
                </a:solidFill>
                <a:latin typeface="Calibri"/>
                <a:cs typeface=""/>
              </a:rPr>
              <a:t>Growing Pains</a:t>
            </a:r>
          </a:p>
        </p:txBody>
      </p:sp>
      <p:pic>
        <p:nvPicPr>
          <p:cNvPr id="4" name="Picture 3">
            <a:extLst>
              <a:ext uri="{FF2B5EF4-FFF2-40B4-BE49-F238E27FC236}">
                <a16:creationId xmlns:a16="http://schemas.microsoft.com/office/drawing/2014/main" xmlns="" id="{332B8F71-D26B-B14E-9813-F78D87A364C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8333" t="44074" r="41667" b="29259"/>
          <a:stretch/>
        </p:blipFill>
        <p:spPr>
          <a:xfrm>
            <a:off x="1242432" y="4670171"/>
            <a:ext cx="967368" cy="362763"/>
          </a:xfrm>
          <a:prstGeom prst="rect">
            <a:avLst/>
          </a:prstGeom>
        </p:spPr>
      </p:pic>
      <p:pic>
        <p:nvPicPr>
          <p:cNvPr id="5" name="Picture 4">
            <a:extLst>
              <a:ext uri="{FF2B5EF4-FFF2-40B4-BE49-F238E27FC236}">
                <a16:creationId xmlns:a16="http://schemas.microsoft.com/office/drawing/2014/main" xmlns="" id="{52A76BC9-FAFA-F44E-8E2F-F8DACEA7D50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2500" t="17407" r="45000" b="55926"/>
          <a:stretch/>
        </p:blipFill>
        <p:spPr>
          <a:xfrm>
            <a:off x="228600" y="4669864"/>
            <a:ext cx="1028700" cy="363071"/>
          </a:xfrm>
          <a:prstGeom prst="rect">
            <a:avLst/>
          </a:prstGeom>
        </p:spPr>
      </p:pic>
      <p:sp>
        <p:nvSpPr>
          <p:cNvPr id="6" name="TextBox 5">
            <a:extLst>
              <a:ext uri="{FF2B5EF4-FFF2-40B4-BE49-F238E27FC236}">
                <a16:creationId xmlns:a16="http://schemas.microsoft.com/office/drawing/2014/main" xmlns="" id="{58630F9D-E5DE-3A46-919B-3827A39FABE6}"/>
              </a:ext>
            </a:extLst>
          </p:cNvPr>
          <p:cNvSpPr txBox="1"/>
          <p:nvPr/>
        </p:nvSpPr>
        <p:spPr>
          <a:xfrm>
            <a:off x="427008" y="554831"/>
            <a:ext cx="8281359" cy="2893100"/>
          </a:xfrm>
          <a:prstGeom prst="rect">
            <a:avLst/>
          </a:prstGeom>
          <a:noFill/>
        </p:spPr>
        <p:txBody>
          <a:bodyPr wrap="square" rtlCol="0">
            <a:spAutoFit/>
          </a:bodyPr>
          <a:lstStyle/>
          <a:p>
            <a:pPr defTabSz="685086" fontAlgn="auto">
              <a:spcBef>
                <a:spcPts val="0"/>
              </a:spcBef>
              <a:spcAft>
                <a:spcPts val="0"/>
              </a:spcAft>
            </a:pPr>
            <a:r>
              <a:rPr lang="en-US" sz="2600" b="1" dirty="0">
                <a:solidFill>
                  <a:schemeClr val="accent3">
                    <a:lumMod val="50000"/>
                  </a:schemeClr>
                </a:solidFill>
                <a:latin typeface="Calibri"/>
                <a:cs typeface=""/>
              </a:rPr>
              <a:t>28 And one of them named Agabus stood up and foretold by the Spirit that there would be a great famine over all the world (this took place in the days of Claudius). 29 So the disciples determined, every one according to his ability, to send relief to the brothers living in Judea. 30 And they did so, sending it to the elders by the hand of Barnabas and Saul. (ESV)</a:t>
            </a:r>
          </a:p>
        </p:txBody>
      </p:sp>
    </p:spTree>
    <p:extLst>
      <p:ext uri="{BB962C8B-B14F-4D97-AF65-F5344CB8AC3E}">
        <p14:creationId xmlns:p14="http://schemas.microsoft.com/office/powerpoint/2010/main" val="3719546064"/>
      </p:ext>
    </p:extLst>
  </p:cSld>
  <p:clrMapOvr>
    <a:masterClrMapping/>
  </p:clrMapOvr>
  <p:transition spd="med">
    <p:fade/>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201306</TotalTime>
  <Words>2415</Words>
  <Application>Microsoft Office PowerPoint</Application>
  <PresentationFormat>On-screen Show (16:9)</PresentationFormat>
  <Paragraphs>112</Paragraphs>
  <Slides>35</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35</vt:i4>
      </vt:variant>
    </vt:vector>
  </HeadingPairs>
  <TitlesOfParts>
    <vt:vector size="39" baseType="lpstr">
      <vt:lpstr>Arial</vt:lpstr>
      <vt:lpstr>Calibri</vt:lpstr>
      <vt:lpstr>Default Design</vt:lpstr>
      <vt:lpstr>2_Office Theme</vt:lpstr>
      <vt:lpstr>Growing Pains Acts 11:1-30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Growing Pains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Cherry Creek Community Church</dc:creator>
  <cp:lastModifiedBy>Mike Greenwood</cp:lastModifiedBy>
  <cp:revision>884</cp:revision>
  <cp:lastPrinted>2019-02-17T14:40:16Z</cp:lastPrinted>
  <dcterms:created xsi:type="dcterms:W3CDTF">2009-01-03T12:50:28Z</dcterms:created>
  <dcterms:modified xsi:type="dcterms:W3CDTF">2019-03-19T15:51:04Z</dcterms:modified>
</cp:coreProperties>
</file>